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7315200" cy="9601200"/>
  <p:embeddedFontLst>
    <p:embeddedFont>
      <p:font typeface="Tahoma"/>
      <p:regular r:id="rId36"/>
      <p:bold r:id="rId37"/>
    </p:embeddedFont>
    <p:embeddedFont>
      <p:font typeface="Arial Black"/>
      <p:regular r:id="rId38"/>
    </p:embeddedFont>
    <p:embeddedFont>
      <p:font typeface="Alfa Slab One"/>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guide id="3" orient="horz" pos="3024">
          <p15:clr>
            <a:srgbClr val="000000"/>
          </p15:clr>
        </p15:guide>
        <p15:guide id="4" pos="2304">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 pos="3024" orient="horz"/>
        <p:guide pos="2304"/>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Tahoma-bold.fntdata"/><Relationship Id="rId14" Type="http://schemas.openxmlformats.org/officeDocument/2006/relationships/slide" Target="slides/slide9.xml"/><Relationship Id="rId36" Type="http://schemas.openxmlformats.org/officeDocument/2006/relationships/font" Target="fonts/Tahoma-regular.fntdata"/><Relationship Id="rId17" Type="http://schemas.openxmlformats.org/officeDocument/2006/relationships/slide" Target="slides/slide12.xml"/><Relationship Id="rId39" Type="http://schemas.openxmlformats.org/officeDocument/2006/relationships/font" Target="fonts/AlfaSlabOne-regular.fntdata"/><Relationship Id="rId16" Type="http://schemas.openxmlformats.org/officeDocument/2006/relationships/slide" Target="slides/slide11.xml"/><Relationship Id="rId38" Type="http://schemas.openxmlformats.org/officeDocument/2006/relationships/font" Target="fonts/ArialBlack-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0060"/>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orthernstar.org/news/enavigator/a-scouts-guide-to-earning-eagl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u="sng">
                <a:solidFill>
                  <a:schemeClr val="hlink"/>
                </a:solidFill>
                <a:hlinkClick r:id="rId2"/>
              </a:rPr>
              <a:t>A Scout's Guide to Earning Eagle</a:t>
            </a:r>
            <a:endParaRPr/>
          </a:p>
        </p:txBody>
      </p:sp>
      <p:sp>
        <p:nvSpPr>
          <p:cNvPr id="94" name="Google Shape;94;p1: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This is the “</a:t>
            </a:r>
            <a:r>
              <a:rPr b="1" lang="en-US"/>
              <a:t>why</a:t>
            </a:r>
            <a:r>
              <a:rPr lang="en-US"/>
              <a:t>” of what you’re doing when you’re working through your Eagle Service Project. It’s not just to check the box of finishing Eagle. It’s to wrap together all those skills in leadership you’ve learned as a Scout and use them to positively impact your world. </a:t>
            </a:r>
            <a:endParaRPr/>
          </a:p>
        </p:txBody>
      </p:sp>
      <p:sp>
        <p:nvSpPr>
          <p:cNvPr id="166" name="Google Shape;166;p4: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317500" lvl="0" marL="457200" rtl="0" algn="l">
              <a:spcBef>
                <a:spcPts val="360"/>
              </a:spcBef>
              <a:spcAft>
                <a:spcPts val="0"/>
              </a:spcAft>
              <a:buSzPts val="1400"/>
              <a:buChar char="●"/>
            </a:pPr>
            <a:r>
              <a:rPr lang="en-US"/>
              <a:t>There’s going to be a box on your Eagle application that asks you for the total number of hours spent on the project. That’s for tracking purposes at National, but you’re also going to bring a roster of your workers and their hours to your board of review. This is so they have a little data to evaluate how you gave leadership to others, but there is no minimum. You can get a lot done with a lot of people in a little time, or almost nothing done in a ton of time with no people. Hours aren’t the real measure, but it’s something National tracks to show the value of Scouting’s </a:t>
            </a:r>
            <a:r>
              <a:rPr lang="en-US"/>
              <a:t>volunteering</a:t>
            </a:r>
            <a:r>
              <a:rPr lang="en-US"/>
              <a:t>. </a:t>
            </a:r>
            <a:endParaRPr/>
          </a:p>
          <a:p>
            <a:pPr indent="-317500" lvl="0" marL="457200" rtl="0" algn="l">
              <a:spcBef>
                <a:spcPts val="0"/>
              </a:spcBef>
              <a:spcAft>
                <a:spcPts val="0"/>
              </a:spcAft>
              <a:buSzPts val="1400"/>
              <a:buChar char="●"/>
            </a:pPr>
            <a:r>
              <a:rPr lang="en-US"/>
              <a:t>Routine</a:t>
            </a:r>
            <a:r>
              <a:rPr lang="en-US"/>
              <a:t> labor is something that has to get done on a regular basis, like mowing grass or repeated chores. If it’s something you’re coming in to do for a week and someone else is going to have to come back to do again next week, that’s not an appropriate Eagle project. </a:t>
            </a:r>
            <a:endParaRPr/>
          </a:p>
          <a:p>
            <a:pPr indent="-317500" lvl="0" marL="457200" rtl="0" algn="l">
              <a:spcBef>
                <a:spcPts val="0"/>
              </a:spcBef>
              <a:spcAft>
                <a:spcPts val="0"/>
              </a:spcAft>
              <a:buSzPts val="1400"/>
              <a:buChar char="●"/>
            </a:pPr>
            <a:r>
              <a:rPr lang="en-US"/>
              <a:t>Ask “is this commercial?”. If someone else is profiting from you doing your project, the answer is probably that it’s not a </a:t>
            </a:r>
            <a:r>
              <a:rPr lang="en-US"/>
              <a:t>good</a:t>
            </a:r>
            <a:r>
              <a:rPr lang="en-US"/>
              <a:t> Eagle project. </a:t>
            </a:r>
            <a:endParaRPr/>
          </a:p>
          <a:p>
            <a:pPr indent="-317500" lvl="0" marL="457200" rtl="0" algn="l">
              <a:spcBef>
                <a:spcPts val="0"/>
              </a:spcBef>
              <a:spcAft>
                <a:spcPts val="0"/>
              </a:spcAft>
              <a:buSzPts val="1400"/>
              <a:buChar char="●"/>
            </a:pPr>
            <a:r>
              <a:rPr lang="en-US"/>
              <a:t>We’ll talk more about fundraising to fund your project in a moment, but the project can’t just be to gather money or things. </a:t>
            </a:r>
            <a:endParaRPr/>
          </a:p>
          <a:p>
            <a:pPr indent="-317500" lvl="0" marL="457200" rtl="0" algn="l">
              <a:spcBef>
                <a:spcPts val="0"/>
              </a:spcBef>
              <a:spcAft>
                <a:spcPts val="0"/>
              </a:spcAft>
              <a:buSzPts val="1400"/>
              <a:buChar char="●"/>
            </a:pPr>
            <a:r>
              <a:rPr lang="en-US"/>
              <a:t>Only one Scout can get credit for each project. That’s pretty self-</a:t>
            </a:r>
            <a:r>
              <a:rPr lang="en-US"/>
              <a:t>explanatory</a:t>
            </a:r>
            <a:r>
              <a:rPr lang="en-US"/>
              <a:t>. You can’t split a project into chunks and call it different projects. </a:t>
            </a:r>
            <a:endParaRPr/>
          </a:p>
          <a:p>
            <a:pPr indent="-317500" lvl="0" marL="457200" rtl="0" algn="l">
              <a:spcBef>
                <a:spcPts val="0"/>
              </a:spcBef>
              <a:spcAft>
                <a:spcPts val="0"/>
              </a:spcAft>
              <a:buSzPts val="1400"/>
              <a:buChar char="●"/>
            </a:pPr>
            <a:r>
              <a:rPr lang="en-US"/>
              <a:t>Of course we want to give back to Scouting after everything it’s done for us, but we’re branching out from Scouting America for Eagle projects to show our community that we care about them. Our beneficiaries have to be non-Scouting. </a:t>
            </a:r>
            <a:endParaRPr/>
          </a:p>
        </p:txBody>
      </p:sp>
      <p:sp>
        <p:nvSpPr>
          <p:cNvPr id="173" name="Google Shape;173;p6: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So how do you make sure you project *is* going to be a good one?</a:t>
            </a:r>
            <a:endParaRPr/>
          </a:p>
          <a:p>
            <a:pPr indent="0" lvl="0" marL="0" rtl="0" algn="l">
              <a:spcBef>
                <a:spcPts val="360"/>
              </a:spcBef>
              <a:spcAft>
                <a:spcPts val="0"/>
              </a:spcAft>
              <a:buNone/>
            </a:pPr>
            <a:r>
              <a:rPr lang="en-US"/>
              <a:t>The detail required for a proposal depends on project complexity. It must be enough to provide a level of confidence for a council or district reviewer that the above tests can be met, but not so much that—based on the possibility a proposal can be rejected—it does not respect the time it takes to prepare.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unit committee is responsible for an approval of the proposal. It is acceptable for a troop, crew, or ship committee to designate representative(s) to act on its behalf. This is a unit decision. Neither the district nor the council may institute restrictions, such as how many committee members are to be involved.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We’re going to talk about Eagle Coaches and Concept review next. </a:t>
            </a:r>
            <a:endParaRPr/>
          </a:p>
        </p:txBody>
      </p:sp>
      <p:sp>
        <p:nvSpPr>
          <p:cNvPr id="181" name="Google Shape;181;p14: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A concept review is an optional step Before you’ve flushed out the whole idea in the Workbook and put lots of </a:t>
            </a:r>
            <a:r>
              <a:rPr lang="en-US"/>
              <a:t>writing</a:t>
            </a:r>
            <a:r>
              <a:rPr lang="en-US"/>
              <a:t> and planning into your idea. It’s the “would this make a good project?” meeting to see if your idea meets the 5 tests and follows the guidelines and restrictions to give you confidence to dive in! </a:t>
            </a:r>
            <a:endParaRPr/>
          </a:p>
        </p:txBody>
      </p:sp>
      <p:sp>
        <p:nvSpPr>
          <p:cNvPr id="189" name="Google Shape;189;p10: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p15: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We keep talking about the District approval and the District </a:t>
            </a:r>
            <a:r>
              <a:rPr lang="en-US"/>
              <a:t>Representative</a:t>
            </a:r>
            <a:r>
              <a:rPr lang="en-US"/>
              <a:t> and District this-and-that. So WHO IS THIS PERSON??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District Eagle Team is key to getting your project concept and proposal approved. Here is how to find the contacts for your area. </a:t>
            </a:r>
            <a:endParaRPr/>
          </a:p>
          <a:p>
            <a:pPr indent="0" lvl="0" marL="0" rtl="0" algn="l">
              <a:spcBef>
                <a:spcPts val="0"/>
              </a:spcBef>
              <a:spcAft>
                <a:spcPts val="0"/>
              </a:spcAft>
              <a:buNone/>
            </a:pPr>
            <a:r>
              <a:rPr lang="en-US"/>
              <a:t>We keep a nice spreadsheet in one place we can update for your convenience. </a:t>
            </a:r>
            <a:endParaRPr/>
          </a:p>
          <a:p>
            <a:pPr indent="0" lvl="0" marL="0" rtl="0" algn="l">
              <a:spcBef>
                <a:spcPts val="0"/>
              </a:spcBef>
              <a:spcAft>
                <a:spcPts val="0"/>
              </a:spcAft>
              <a:buNone/>
            </a:pPr>
            <a:r>
              <a:rPr b="1" lang="en-US"/>
              <a:t>Remember to include a second adult on all </a:t>
            </a:r>
            <a:r>
              <a:rPr b="1" lang="en-US"/>
              <a:t>communications!</a:t>
            </a:r>
            <a:r>
              <a:rPr lang="en-US"/>
              <a:t> If you forget, you might not (won’t) get a reply. </a:t>
            </a:r>
            <a:endParaRPr/>
          </a:p>
        </p:txBody>
      </p:sp>
      <p:sp>
        <p:nvSpPr>
          <p:cNvPr id="198" name="Google Shape;198;p1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ahoma"/>
                <a:ea typeface="Tahoma"/>
                <a:cs typeface="Tahoma"/>
                <a:sym typeface="Tahoma"/>
              </a:rPr>
              <a:t>‹#›</a:t>
            </a:fld>
            <a:endParaRPr b="0" i="0" sz="1300" u="none" cap="none" strike="noStrike">
              <a:solidFill>
                <a:schemeClr val="dk1"/>
              </a:solidFill>
              <a:latin typeface="Tahoma"/>
              <a:ea typeface="Tahoma"/>
              <a:cs typeface="Tahoma"/>
              <a:sym typeface="Tahoma"/>
            </a:endParaRPr>
          </a:p>
        </p:txBody>
      </p:sp>
      <p:sp>
        <p:nvSpPr>
          <p:cNvPr id="206" name="Google Shape;206;p7:notes"/>
          <p:cNvSpPr/>
          <p:nvPr>
            <p:ph idx="2" type="sldImg"/>
          </p:nvPr>
        </p:nvSpPr>
        <p:spPr>
          <a:xfrm>
            <a:off x="469900" y="725488"/>
            <a:ext cx="6584950" cy="3703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7" name="Google Shape;207;p7: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Use the current and official workbook – either print or download and fill in the PDF. The instructions pages are SO important. Read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for some tips on HOW to use it for minimizing frustration and maximizing success…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**There’s likely to be a new version with Scouting America branding soon- we’ll be keeping watch for 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59501d619_0_60: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7" name="Google Shape;217;g3459501d619_0_60:notes"/>
          <p:cNvSpPr txBox="1"/>
          <p:nvPr>
            <p:ph idx="1" type="body"/>
          </p:nvPr>
        </p:nvSpPr>
        <p:spPr>
          <a:xfrm>
            <a:off x="731520" y="4560570"/>
            <a:ext cx="5852100" cy="43206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Save. save. save. save. save. </a:t>
            </a:r>
            <a:endParaRPr/>
          </a:p>
          <a:p>
            <a:pPr indent="0" lvl="0" marL="0" rtl="0" algn="l">
              <a:spcBef>
                <a:spcPts val="0"/>
              </a:spcBef>
              <a:spcAft>
                <a:spcPts val="0"/>
              </a:spcAft>
              <a:buNone/>
            </a:pPr>
            <a:r>
              <a:rPr lang="en-US"/>
              <a:t>Can’t say it enough. </a:t>
            </a:r>
            <a:endParaRPr/>
          </a:p>
          <a:p>
            <a:pPr indent="0" lvl="0" marL="0" rtl="0" algn="l">
              <a:spcBef>
                <a:spcPts val="0"/>
              </a:spcBef>
              <a:spcAft>
                <a:spcPts val="0"/>
              </a:spcAft>
              <a:buNone/>
            </a:pPr>
            <a:r>
              <a:rPr lang="en-US"/>
              <a:t>And keep another copy.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 NOT USE THE E-SIGNATURE FUNCTION, if you can help it. Have people sign in person. Once one person signs electronically, it will lock out other signatures, limiting the document’s functionality. </a:t>
            </a:r>
            <a:endParaRPr/>
          </a:p>
        </p:txBody>
      </p:sp>
      <p:sp>
        <p:nvSpPr>
          <p:cNvPr id="218" name="Google Shape;218;g3459501d619_0_60:notes"/>
          <p:cNvSpPr txBox="1"/>
          <p:nvPr>
            <p:ph idx="12" type="sldNum"/>
          </p:nvPr>
        </p:nvSpPr>
        <p:spPr>
          <a:xfrm>
            <a:off x="4143587" y="9119474"/>
            <a:ext cx="3169800" cy="4800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Briefly, these are the parts of the Workbook.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a:t>The Project Proposal – In detail, explains the project’s purpose, methods, materials, and the scope of work.  </a:t>
            </a:r>
            <a:endParaRPr/>
          </a:p>
          <a:p>
            <a:pPr indent="0" lvl="0" marL="0" rtl="0" algn="l">
              <a:spcBef>
                <a:spcPts val="0"/>
              </a:spcBef>
              <a:spcAft>
                <a:spcPts val="0"/>
              </a:spcAft>
              <a:buClr>
                <a:schemeClr val="dk1"/>
              </a:buClr>
              <a:buFont typeface="Arial"/>
              <a:buNone/>
            </a:pPr>
            <a:r>
              <a:rPr lang="en-US"/>
              <a:t>The Fundraising Application – if needed, this must be approved through the district when ‘written approval’ is given.</a:t>
            </a:r>
            <a:endParaRPr/>
          </a:p>
          <a:p>
            <a:pPr indent="0" lvl="0" marL="0" rtl="0" algn="l">
              <a:spcBef>
                <a:spcPts val="0"/>
              </a:spcBef>
              <a:spcAft>
                <a:spcPts val="0"/>
              </a:spcAft>
              <a:buClr>
                <a:schemeClr val="dk1"/>
              </a:buClr>
              <a:buFont typeface="Arial"/>
              <a:buNone/>
            </a:pPr>
            <a:r>
              <a:rPr lang="en-US"/>
              <a:t>The Project Plan – Refinement of details with specific plan of action.</a:t>
            </a:r>
            <a:endParaRPr/>
          </a:p>
          <a:p>
            <a:pPr indent="0" lvl="0" marL="0" rtl="0" algn="l">
              <a:spcBef>
                <a:spcPts val="0"/>
              </a:spcBef>
              <a:spcAft>
                <a:spcPts val="0"/>
              </a:spcAft>
              <a:buClr>
                <a:schemeClr val="dk1"/>
              </a:buClr>
              <a:buFont typeface="Arial"/>
              <a:buNone/>
            </a:pPr>
            <a:r>
              <a:rPr lang="en-US"/>
              <a:t>The Project Report – Written after the project is completed.</a:t>
            </a:r>
            <a:br>
              <a:rPr lang="en-US"/>
            </a:br>
            <a:br>
              <a:rPr lang="en-US"/>
            </a:br>
            <a:r>
              <a:rPr lang="en-US"/>
              <a:t>We’re about to go into a lot more detail, but first, some more information about that fundraising “if needed” part. </a:t>
            </a:r>
            <a:endParaRPr/>
          </a:p>
        </p:txBody>
      </p:sp>
      <p:sp>
        <p:nvSpPr>
          <p:cNvPr id="226" name="Google Shape;226;p8: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317500" lvl="0" marL="457200" rtl="0" algn="l">
              <a:spcBef>
                <a:spcPts val="360"/>
              </a:spcBef>
              <a:spcAft>
                <a:spcPts val="0"/>
              </a:spcAft>
              <a:buSzPts val="1400"/>
              <a:buChar char="➢"/>
            </a:pPr>
            <a:r>
              <a:rPr lang="en-US"/>
              <a:t>In other words, the candidate must not stage an effort that primarily collects money, even if it is for a worthy charity. </a:t>
            </a:r>
            <a:endParaRPr/>
          </a:p>
          <a:p>
            <a:pPr indent="-317500" lvl="0" marL="457200" rtl="0" algn="l">
              <a:spcBef>
                <a:spcPts val="360"/>
              </a:spcBef>
              <a:spcAft>
                <a:spcPts val="0"/>
              </a:spcAft>
              <a:buSzPts val="1400"/>
              <a:buChar char="➢"/>
            </a:pPr>
            <a:r>
              <a:rPr lang="en-US"/>
              <a:t>If the only folks giving you money are your family, other Scouts and Scouters wearing your unit patch, your unit, your chartered org, and the beneficiary of the project, you don’t need approval. If ANY other person or group or organization or business, etcetera, donates = fundraising application. </a:t>
            </a:r>
            <a:endParaRPr/>
          </a:p>
        </p:txBody>
      </p:sp>
      <p:sp>
        <p:nvSpPr>
          <p:cNvPr id="234" name="Google Shape;234;p11: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2" name="Google Shape;242;p9: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317500" lvl="0" marL="457200" rtl="0" algn="l">
              <a:spcBef>
                <a:spcPts val="0"/>
              </a:spcBef>
              <a:spcAft>
                <a:spcPts val="0"/>
              </a:spcAft>
              <a:buSzPts val="1400"/>
              <a:buAutoNum type="arabicPeriod"/>
            </a:pPr>
            <a:r>
              <a:rPr lang="en-US"/>
              <a:t>Optional: The Concept presentation makes sure you are heading down a solid path before you put too much time into the Project Proposal. </a:t>
            </a:r>
            <a:endParaRPr/>
          </a:p>
          <a:p>
            <a:pPr indent="-317500" lvl="0" marL="457200" rtl="0" algn="l">
              <a:spcBef>
                <a:spcPts val="0"/>
              </a:spcBef>
              <a:spcAft>
                <a:spcPts val="0"/>
              </a:spcAft>
              <a:buSzPts val="1400"/>
              <a:buAutoNum type="arabicPeriod"/>
            </a:pPr>
            <a:r>
              <a:rPr b="1" lang="en-US"/>
              <a:t>Proposal. </a:t>
            </a:r>
            <a:r>
              <a:rPr lang="en-US"/>
              <a:t>Use as much detail as possible. Imagine someone has never heard of an Eagle project before and the only thing they have describing it is your workbook. Tell the story! What are you doing? How are you doing it? What do you need? How will you get it? How are you being safe? How much are you spending? Who is working with you? Will there be pizza?? </a:t>
            </a:r>
            <a:endParaRPr/>
          </a:p>
          <a:p>
            <a:pPr indent="-317500" lvl="0" marL="457200" rtl="0" algn="l">
              <a:spcBef>
                <a:spcPts val="0"/>
              </a:spcBef>
              <a:spcAft>
                <a:spcPts val="0"/>
              </a:spcAft>
              <a:buSzPts val="1400"/>
              <a:buAutoNum type="arabicPeriod"/>
            </a:pPr>
            <a:r>
              <a:rPr b="1" lang="en-US"/>
              <a:t>Fundraising</a:t>
            </a:r>
            <a:r>
              <a:rPr b="1" lang="en-US"/>
              <a:t>: </a:t>
            </a:r>
            <a:r>
              <a:rPr lang="en-US"/>
              <a:t>Review the Fundraising application if you will be raising funds – there are detail on the form.</a:t>
            </a:r>
            <a:r>
              <a:rPr b="1" lang="en-US"/>
              <a:t> </a:t>
            </a:r>
            <a:r>
              <a:rPr b="1" lang="en-US">
                <a:solidFill>
                  <a:srgbClr val="FF0000"/>
                </a:solidFill>
              </a:rPr>
              <a:t>Do not start to do any fundraising or work on the project before you get formal project proposal approval – a signature from the district </a:t>
            </a:r>
            <a:r>
              <a:rPr b="1" lang="en-US">
                <a:solidFill>
                  <a:srgbClr val="FF0000"/>
                </a:solidFill>
              </a:rPr>
              <a:t>representative</a:t>
            </a:r>
            <a:r>
              <a:rPr b="1" lang="en-US">
                <a:solidFill>
                  <a:srgbClr val="FF0000"/>
                </a:solidFill>
              </a:rPr>
              <a:t>. </a:t>
            </a:r>
            <a:r>
              <a:rPr lang="en-US"/>
              <a:t>You’re writing about spending other people’s money. Convince them you need it by showing the math. It’s really just that simple,  but do the math to the best of your ability.  Any money left after the project is over belongs to the beneficiary, so excessive fundraising is discouraged. If the beneficiary cannot accept donations, they can designate a charity to receive excess funds on their behalf. Money fundraised for an Eagle project never belongs to the Scout or the Scout’s unit or Chartered Org. </a:t>
            </a:r>
            <a:endParaRPr/>
          </a:p>
          <a:p>
            <a:pPr indent="-317500" lvl="0" marL="457200" rtl="0" algn="l">
              <a:spcBef>
                <a:spcPts val="0"/>
              </a:spcBef>
              <a:spcAft>
                <a:spcPts val="0"/>
              </a:spcAft>
              <a:buSzPts val="1400"/>
              <a:buAutoNum type="arabicPeriod"/>
            </a:pPr>
            <a:r>
              <a:rPr b="1" lang="en-US"/>
              <a:t>Plan: </a:t>
            </a:r>
            <a:r>
              <a:rPr lang="en-US"/>
              <a:t>Once your proposal is approved, </a:t>
            </a:r>
            <a:r>
              <a:rPr lang="en-US"/>
              <a:t>spoken to the district representative, worked with an Eagle coach, and talked through what you’re proposing, the Plan is for fine-tuning any additional information and changes. use the project plan to prepare for your project in more detail so if something happens to you, your written plan can still provide leadership in your absence! </a:t>
            </a:r>
            <a:endParaRPr/>
          </a:p>
          <a:p>
            <a:pPr indent="-317500" lvl="0" marL="457200" rtl="0" algn="l">
              <a:spcBef>
                <a:spcPts val="0"/>
              </a:spcBef>
              <a:spcAft>
                <a:spcPts val="0"/>
              </a:spcAft>
              <a:buSzPts val="1400"/>
              <a:buAutoNum type="arabicPeriod"/>
            </a:pPr>
            <a:r>
              <a:rPr lang="en-US"/>
              <a:t>Do your project. Have fun! </a:t>
            </a:r>
            <a:endParaRPr/>
          </a:p>
          <a:p>
            <a:pPr indent="-317500" lvl="0" marL="457200" rtl="0" algn="l">
              <a:spcBef>
                <a:spcPts val="0"/>
              </a:spcBef>
              <a:spcAft>
                <a:spcPts val="0"/>
              </a:spcAft>
              <a:buSzPts val="1400"/>
              <a:buAutoNum type="arabicPeriod"/>
            </a:pPr>
            <a:r>
              <a:rPr b="1" lang="en-US"/>
              <a:t>Report: </a:t>
            </a:r>
            <a:r>
              <a:rPr lang="en-US"/>
              <a:t>When everything is done, the Report is the story of What Happened. How did it go? What did you learn? What was hard and what surprised you? These are questions you’re likely to hear at your Eagle Board of Review, so give them some thought. </a:t>
            </a:r>
            <a:endParaRPr/>
          </a:p>
          <a:p>
            <a:pPr indent="-317500" lvl="0" marL="457200" rtl="0" algn="l">
              <a:spcBef>
                <a:spcPts val="0"/>
              </a:spcBef>
              <a:spcAft>
                <a:spcPts val="0"/>
              </a:spcAft>
              <a:buSzPts val="1400"/>
              <a:buAutoNum type="arabicPeriod"/>
            </a:pPr>
            <a:r>
              <a:rPr lang="en-US"/>
              <a:t>The final step is to have your unit leader and beneficiary sign off that they believe you have completed requirement 5. You sign it too!</a:t>
            </a:r>
            <a:endParaRPr/>
          </a:p>
          <a:p>
            <a:pPr indent="0" lvl="0" marL="0" rtl="0" algn="l">
              <a:spcBef>
                <a:spcPts val="0"/>
              </a:spcBef>
              <a:spcAft>
                <a:spcPts val="0"/>
              </a:spcAft>
              <a:buNone/>
            </a:pPr>
            <a:r>
              <a:rPr lang="en-US"/>
              <a:t>Easy, right?</a:t>
            </a:r>
            <a:br>
              <a:rPr lang="en-US"/>
            </a:br>
            <a:br>
              <a:rPr lang="en-US"/>
            </a:br>
            <a:r>
              <a:rPr b="1" lang="en-US"/>
              <a:t>Signature</a:t>
            </a:r>
            <a:r>
              <a:rPr b="1" lang="en-US"/>
              <a:t> pages are Proposal Page H, </a:t>
            </a:r>
            <a:r>
              <a:rPr b="1" lang="en-US"/>
              <a:t>Fundraising</a:t>
            </a:r>
            <a:r>
              <a:rPr b="1" lang="en-US"/>
              <a:t> Application Page A, and Report Page C. </a:t>
            </a:r>
            <a:endParaRPr b="1"/>
          </a:p>
        </p:txBody>
      </p:sp>
      <p:sp>
        <p:nvSpPr>
          <p:cNvPr id="243" name="Google Shape;243;p9: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59501d619_0_82: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Clr>
                <a:schemeClr val="dk1"/>
              </a:buClr>
              <a:buSzPts val="1100"/>
              <a:buFont typeface="Arial"/>
              <a:buNone/>
            </a:pPr>
            <a:r>
              <a:rPr lang="en-US"/>
              <a:t>To get started, let’s talk about the things that are TIME SENSITIVE. </a:t>
            </a:r>
            <a:br>
              <a:rPr lang="en-US"/>
            </a:br>
            <a:r>
              <a:rPr lang="en-US"/>
              <a:t>These are the 6 things that MUST be completed before your 18th birthday…</a:t>
            </a:r>
            <a:br>
              <a:rPr lang="en-US"/>
            </a:br>
            <a:r>
              <a:rPr lang="en-US"/>
              <a:t>(slide)</a:t>
            </a:r>
            <a:br>
              <a:rPr lang="en-US"/>
            </a:br>
            <a:r>
              <a:rPr lang="en-US"/>
              <a:t>BUT WHAT ARE YOU WAITING FOR…?? Plan ahead and don’t wait for the last minute to avoid the stress. </a:t>
            </a:r>
            <a:endParaRPr/>
          </a:p>
          <a:p>
            <a:pPr indent="0" lvl="0" marL="0" rtl="0" algn="l">
              <a:spcBef>
                <a:spcPts val="360"/>
              </a:spcBef>
              <a:spcAft>
                <a:spcPts val="0"/>
              </a:spcAft>
              <a:buNone/>
            </a:pPr>
            <a:r>
              <a:t/>
            </a:r>
            <a:endParaRPr/>
          </a:p>
        </p:txBody>
      </p:sp>
      <p:sp>
        <p:nvSpPr>
          <p:cNvPr id="102" name="Google Shape;102;g3459501d619_0_82: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WHY:</a:t>
            </a:r>
            <a:endParaRPr/>
          </a:p>
          <a:p>
            <a:pPr indent="0" lvl="0" marL="0" rtl="0" algn="l">
              <a:spcBef>
                <a:spcPts val="360"/>
              </a:spcBef>
              <a:spcAft>
                <a:spcPts val="0"/>
              </a:spcAft>
              <a:buNone/>
            </a:pPr>
            <a:r>
              <a:rPr lang="en-US"/>
              <a:t>Details help your team know what to do in the event that you assign them with going to get things or you suddenly can’t be somewhere and need to delegate a task. You’re going to want your workers to get their service hours for their own advancement, so you need to keep track of that list for both them and for yourself. It’s kind and helpful. If your District only holds reviews every so often, plan ahead. As your District </a:t>
            </a:r>
            <a:r>
              <a:rPr lang="en-US"/>
              <a:t>Representative</a:t>
            </a:r>
            <a:r>
              <a:rPr lang="en-US"/>
              <a:t> if there’s any deadlines or blackout dates coming up. </a:t>
            </a:r>
            <a:endParaRPr/>
          </a:p>
        </p:txBody>
      </p:sp>
      <p:sp>
        <p:nvSpPr>
          <p:cNvPr id="251" name="Google Shape;251;p12: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WHY: </a:t>
            </a:r>
            <a:endParaRPr/>
          </a:p>
          <a:p>
            <a:pPr indent="0" lvl="0" marL="0" rtl="0" algn="l">
              <a:spcBef>
                <a:spcPts val="360"/>
              </a:spcBef>
              <a:spcAft>
                <a:spcPts val="0"/>
              </a:spcAft>
              <a:buNone/>
            </a:pPr>
            <a:r>
              <a:rPr lang="en-US"/>
              <a:t>Work started before approval doesn’t count towards your project and may actually cancel the whole thing! Don’t do it! </a:t>
            </a:r>
            <a:endParaRPr/>
          </a:p>
          <a:p>
            <a:pPr indent="0" lvl="0" marL="0" rtl="0" algn="l">
              <a:spcBef>
                <a:spcPts val="360"/>
              </a:spcBef>
              <a:spcAft>
                <a:spcPts val="0"/>
              </a:spcAft>
              <a:buNone/>
            </a:pPr>
            <a:r>
              <a:rPr lang="en-US"/>
              <a:t>Volunteers are busy people so please keep that in mind and plan ahead- and remember to CC: in email a second adult so we can respond!! </a:t>
            </a:r>
            <a:endParaRPr/>
          </a:p>
          <a:p>
            <a:pPr indent="-317500" lvl="0" marL="457200" rtl="0" algn="l">
              <a:spcBef>
                <a:spcPts val="360"/>
              </a:spcBef>
              <a:spcAft>
                <a:spcPts val="0"/>
              </a:spcAft>
              <a:buSzPts val="1400"/>
              <a:buChar char="●"/>
            </a:pPr>
            <a:r>
              <a:rPr lang="en-US"/>
              <a:t>Demonstrate: “Hello, this is Joey McScout from Troop 1000, I’m here with my mom-</a:t>
            </a:r>
            <a:r>
              <a:rPr i="1" lang="en-US"/>
              <a:t> (This is mom, Beth McScout. It’s my cell, so please call back!) </a:t>
            </a:r>
            <a:r>
              <a:rPr lang="en-US"/>
              <a:t>c</a:t>
            </a:r>
            <a:r>
              <a:rPr lang="en-US"/>
              <a:t>alling about my Eagle Project. We can be reached at…” </a:t>
            </a:r>
            <a:endParaRPr/>
          </a:p>
          <a:p>
            <a:pPr indent="-317500" lvl="0" marL="457200" rtl="0" algn="l">
              <a:spcBef>
                <a:spcPts val="0"/>
              </a:spcBef>
              <a:spcAft>
                <a:spcPts val="0"/>
              </a:spcAft>
              <a:buSzPts val="1400"/>
              <a:buChar char="●"/>
            </a:pPr>
            <a:r>
              <a:rPr lang="en-US"/>
              <a:t>If your 18th birthday deadline is approaching TELL US NOW in the first call or email!! Don’t wait and hope we </a:t>
            </a:r>
            <a:r>
              <a:rPr lang="en-US"/>
              <a:t>telepathically</a:t>
            </a:r>
            <a:r>
              <a:rPr lang="en-US"/>
              <a:t> know.</a:t>
            </a:r>
            <a:endParaRPr/>
          </a:p>
        </p:txBody>
      </p:sp>
      <p:sp>
        <p:nvSpPr>
          <p:cNvPr id="259" name="Google Shape;259;p13: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b="1" lang="en-US"/>
              <a:t>But what if something </a:t>
            </a:r>
            <a:r>
              <a:rPr b="1" lang="en-US" u="sng"/>
              <a:t>unexpected</a:t>
            </a:r>
            <a:r>
              <a:rPr b="1" lang="en-US"/>
              <a:t> is happening while you’re a Life Scout and things are looking bleak for finishing in time for your 18th birthday?  </a:t>
            </a:r>
            <a:endParaRPr/>
          </a:p>
          <a:p>
            <a:pPr indent="0" lvl="0" marL="0" rtl="0" algn="l">
              <a:spcBef>
                <a:spcPts val="360"/>
              </a:spcBef>
              <a:spcAft>
                <a:spcPts val="0"/>
              </a:spcAft>
              <a:buNone/>
            </a:pPr>
            <a:r>
              <a:rPr lang="en-US"/>
              <a:t>Extensions are RARE and must pass Three Tests to qualify for consideration.  </a:t>
            </a:r>
            <a:endParaRPr/>
          </a:p>
          <a:p>
            <a:pPr indent="0" lvl="0" marL="0" rtl="0" algn="l">
              <a:spcBef>
                <a:spcPts val="360"/>
              </a:spcBef>
              <a:spcAft>
                <a:spcPts val="0"/>
              </a:spcAft>
              <a:buNone/>
            </a:pPr>
            <a:r>
              <a:rPr lang="en-US"/>
              <a:t>When a time extension is requested, the Scout should </a:t>
            </a:r>
            <a:r>
              <a:rPr lang="en-US" u="sng"/>
              <a:t>continue working on the requirements</a:t>
            </a:r>
            <a:r>
              <a:rPr lang="en-US"/>
              <a:t> until a final decision is delivered. </a:t>
            </a:r>
            <a:endParaRPr/>
          </a:p>
          <a:p>
            <a:pPr indent="0" lvl="0" marL="0" rtl="0" algn="l">
              <a:spcBef>
                <a:spcPts val="360"/>
              </a:spcBef>
              <a:spcAft>
                <a:spcPts val="0"/>
              </a:spcAft>
              <a:buNone/>
            </a:pPr>
            <a:r>
              <a:rPr lang="en-US"/>
              <a:t>These are most often situations of a hospital stay, disabling injury, significant personal or family incident or issue, natural disaster, severe unseasonable weather, or the actions of others that significantly misinformed advancement requirements.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Scouts with permanent and severe disabilities such as those described in section 10, “Advancement for Members With Special Needs,” have the opportunity to be registered beyond the age of eligibility. They do not need to request an extension. GTA 10.1.0.0</a:t>
            </a:r>
            <a:endParaRPr/>
          </a:p>
          <a:p>
            <a:pPr indent="0" lvl="0" marL="0" rtl="0" algn="l">
              <a:spcBef>
                <a:spcPts val="360"/>
              </a:spcBef>
              <a:spcAft>
                <a:spcPts val="0"/>
              </a:spcAft>
              <a:buNone/>
            </a:pPr>
            <a:r>
              <a:rPr lang="en-US"/>
              <a:t>(Note: Old to New- Change from a maximum of 3 months from 6 months at council level.)</a:t>
            </a:r>
            <a:endParaRPr/>
          </a:p>
        </p:txBody>
      </p:sp>
      <p:sp>
        <p:nvSpPr>
          <p:cNvPr id="267" name="Google Shape;267;p23: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7" name="Google Shape;277;p18: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Now you have finished all the big requirements other than a Board of Review, what do you do? Complete the application and get it turned in with everything else in the Eagle Packet.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Tons of Scouts miss the bit on the Application right by their Signature about this Statement of ambitions, but you’re going to BE PREPARED because you’ve seen this presentation and you’re well-informed. Get this written and give it to the person collecting everything going into your paperwork.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Ask the person collecting your Letters of </a:t>
            </a:r>
            <a:r>
              <a:rPr lang="en-US"/>
              <a:t>Recommendation</a:t>
            </a:r>
            <a:r>
              <a:rPr lang="en-US"/>
              <a:t> if they’ve </a:t>
            </a:r>
            <a:r>
              <a:rPr lang="en-US"/>
              <a:t>received</a:t>
            </a:r>
            <a:r>
              <a:rPr lang="en-US"/>
              <a:t> all four yet and, if not, give your procrastinating references another cheerful reminder. If they’ve become unable to provide a reference for some reason, you can ask someone else and swap out their name and information on the application. </a:t>
            </a:r>
            <a:endParaRPr/>
          </a:p>
        </p:txBody>
      </p:sp>
      <p:sp>
        <p:nvSpPr>
          <p:cNvPr id="278" name="Google Shape;278;p18: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5" name="Google Shape;285;p19: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Use the current and official Eagle Scout Rank Application. You can find this on the National or Council website…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the change from “legal name” to “full name”. National now allows Scouts to use their chosen name or a nickname - rather than legal or birth name- on their Eagle Rank Application. This will be their name as it appears on their Eagle certificate and wallet card, so the</a:t>
            </a:r>
            <a:r>
              <a:rPr b="1" lang="en-US"/>
              <a:t> Scout should triple-check spelling!</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US"/>
              <a:t>Scouts usually get this form from </a:t>
            </a:r>
            <a:r>
              <a:rPr lang="en-US"/>
              <a:t>their</a:t>
            </a:r>
            <a:r>
              <a:rPr lang="en-US"/>
              <a:t> Scoutmaster, Advancement Coordinator or Eagle Coach. Ask your Unit who has Scoutbook access to print this out.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The Scout has to SIGN IT. The Unit Leader has to SIGN IT. The Unit Committee Chair has to SIGN IT. </a:t>
            </a:r>
            <a:endParaRPr b="1"/>
          </a:p>
        </p:txBody>
      </p:sp>
      <p:sp>
        <p:nvSpPr>
          <p:cNvPr id="286" name="Google Shape;286;p19: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sz="1300">
                <a:solidFill>
                  <a:schemeClr val="dk1"/>
                </a:solidFill>
                <a:latin typeface="Tahoma"/>
                <a:ea typeface="Tahoma"/>
                <a:cs typeface="Tahoma"/>
                <a:sym typeface="Tahoma"/>
              </a:rPr>
              <a:t>‹#›</a:t>
            </a:fld>
            <a:endParaRPr sz="1300">
              <a:solidFill>
                <a:schemeClr val="dk1"/>
              </a:solidFill>
              <a:latin typeface="Tahoma"/>
              <a:ea typeface="Tahoma"/>
              <a:cs typeface="Tahoma"/>
              <a:sym typeface="Tahoma"/>
            </a:endParaRPr>
          </a:p>
        </p:txBody>
      </p:sp>
      <p:sp>
        <p:nvSpPr>
          <p:cNvPr id="297" name="Google Shape;297;p20:notes"/>
          <p:cNvSpPr/>
          <p:nvPr>
            <p:ph idx="2" type="sldImg"/>
          </p:nvPr>
        </p:nvSpPr>
        <p:spPr>
          <a:xfrm>
            <a:off x="469900" y="725488"/>
            <a:ext cx="6584950" cy="3703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8" name="Google Shape;298;p20: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360"/>
              </a:spcBef>
              <a:spcAft>
                <a:spcPts val="0"/>
              </a:spcAft>
              <a:buNone/>
            </a:pPr>
            <a:r>
              <a:rPr lang="en-US"/>
              <a:t>D</a:t>
            </a:r>
            <a:r>
              <a:rPr lang="en-US"/>
              <a:t>uring your Scoutmaster Conference, your Scoutmaster should tell you WHO will be responsible for collecting this together and what you need to do. </a:t>
            </a:r>
            <a:endParaRPr/>
          </a:p>
          <a:p>
            <a:pPr indent="0" lvl="0" marL="0" rtl="0" algn="l">
              <a:spcBef>
                <a:spcPts val="360"/>
              </a:spcBef>
              <a:spcAft>
                <a:spcPts val="0"/>
              </a:spcAft>
              <a:buNone/>
            </a:pPr>
            <a:r>
              <a:rPr lang="en-US"/>
              <a:t>It may be your Unit Leader, the Advancement Coordinator, your Eagle Coach or another designee, but everything should be gathered in ONE VERY SAFE PLACE.</a:t>
            </a:r>
            <a:endParaRPr/>
          </a:p>
          <a:p>
            <a:pPr indent="0" lvl="0" marL="0" rtl="0" algn="l">
              <a:spcBef>
                <a:spcPts val="360"/>
              </a:spcBef>
              <a:spcAft>
                <a:spcPts val="0"/>
              </a:spcAft>
              <a:buNone/>
            </a:pPr>
            <a:r>
              <a:rPr lang="en-US"/>
              <a:t>It’s wise for the collection person to make a copy of everything. Crazy things happen. </a:t>
            </a:r>
            <a:endParaRPr/>
          </a:p>
          <a:p>
            <a:pPr indent="0" lvl="0" marL="0" rtl="0" algn="l">
              <a:spcBef>
                <a:spcPts val="360"/>
              </a:spcBef>
              <a:spcAft>
                <a:spcPts val="0"/>
              </a:spcAft>
              <a:buNone/>
            </a:pPr>
            <a:r>
              <a:rPr lang="en-US"/>
              <a:t>Your materials are going to be scanned once they’re at the Council, so NO staples, folders, document protectors, weird metal clippy things… Keep it nice a simple and give our Eagle Advancement Specialist an easy day please. </a:t>
            </a:r>
            <a:endParaRPr/>
          </a:p>
          <a:p>
            <a:pPr indent="0" lvl="0" marL="0" rtl="0" algn="l">
              <a:spcBef>
                <a:spcPts val="360"/>
              </a:spcBef>
              <a:spcAft>
                <a:spcPts val="0"/>
              </a:spcAft>
              <a:buNone/>
            </a:pPr>
            <a:r>
              <a:t/>
            </a:r>
            <a:endParaRPr/>
          </a:p>
          <a:p>
            <a:pPr indent="0" lvl="0" marL="0" rtl="0" algn="l">
              <a:spcBef>
                <a:spcPts val="0"/>
              </a:spcBef>
              <a:spcAft>
                <a:spcPts val="0"/>
              </a:spcAft>
              <a:buNone/>
            </a:pPr>
            <a:r>
              <a:rPr lang="en-US"/>
              <a:t>TIP: Print this page and use it as a checklist.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59501d619_0_68: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459501d619_0_68: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ALWAYS </a:t>
            </a:r>
            <a:r>
              <a:rPr lang="en-US"/>
              <a:t>make</a:t>
            </a:r>
            <a:r>
              <a:rPr lang="en-US"/>
              <a:t> a copy of everything in your packet before turning anything in - just in case. </a:t>
            </a:r>
            <a:endParaRPr/>
          </a:p>
          <a:p>
            <a:pPr indent="0" lvl="0" marL="0" rtl="0" algn="l">
              <a:spcBef>
                <a:spcPts val="360"/>
              </a:spcBef>
              <a:spcAft>
                <a:spcPts val="0"/>
              </a:spcAft>
              <a:buNone/>
            </a:pPr>
            <a:r>
              <a:rPr lang="en-US"/>
              <a:t>Please don’t cause a wreck trying to get to Base Camp 1 minute before closing the day before your birthday. </a:t>
            </a:r>
            <a:endParaRPr/>
          </a:p>
          <a:p>
            <a:pPr indent="0" lvl="0" marL="0" rtl="0" algn="l">
              <a:spcBef>
                <a:spcPts val="360"/>
              </a:spcBef>
              <a:spcAft>
                <a:spcPts val="0"/>
              </a:spcAft>
              <a:buNone/>
            </a:pPr>
            <a:r>
              <a:rPr lang="en-US"/>
              <a:t>Firstly, please don’t wait that long. But secondly, revert back to the Guide to Advancement and breathe. Get your requirements done on time and those couple of signatures, and you’re ok. </a:t>
            </a:r>
            <a:endParaRPr/>
          </a:p>
          <a:p>
            <a:pPr indent="0" lvl="0" marL="0" rtl="0" algn="l">
              <a:spcBef>
                <a:spcPts val="360"/>
              </a:spcBef>
              <a:spcAft>
                <a:spcPts val="0"/>
              </a:spcAft>
              <a:buNone/>
            </a:pPr>
            <a:r>
              <a:rPr lang="en-US"/>
              <a:t>WHO brings/sends the Eagle Packet is up to the unit/district. Ask your District Rep if there’s a </a:t>
            </a:r>
            <a:r>
              <a:rPr lang="en-US"/>
              <a:t>specific</a:t>
            </a:r>
            <a:r>
              <a:rPr lang="en-US"/>
              <a:t> policy and go from there. Whoever handles it must be trustworthy and prompt. </a:t>
            </a:r>
            <a:endParaRPr/>
          </a:p>
          <a:p>
            <a:pPr indent="0" lvl="0" marL="0" rtl="0" algn="l">
              <a:spcBef>
                <a:spcPts val="360"/>
              </a:spcBef>
              <a:spcAft>
                <a:spcPts val="0"/>
              </a:spcAft>
              <a:buNone/>
            </a:pPr>
            <a:r>
              <a:rPr lang="en-US"/>
              <a:t>It generally takes 1-2 weeks to review the Eagle Packet and hear back that you’re approved to proceed to an Eagle Board of Review. </a:t>
            </a:r>
            <a:endParaRPr/>
          </a:p>
        </p:txBody>
      </p:sp>
      <p:sp>
        <p:nvSpPr>
          <p:cNvPr id="307" name="Google Shape;307;g3459501d619_0_68: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sz="1300">
                <a:solidFill>
                  <a:schemeClr val="dk1"/>
                </a:solidFill>
                <a:latin typeface="Tahoma"/>
                <a:ea typeface="Tahoma"/>
                <a:cs typeface="Tahoma"/>
                <a:sym typeface="Tahoma"/>
              </a:rPr>
              <a:t>‹#›</a:t>
            </a:fld>
            <a:endParaRPr sz="1300">
              <a:solidFill>
                <a:schemeClr val="dk1"/>
              </a:solidFill>
              <a:latin typeface="Tahoma"/>
              <a:ea typeface="Tahoma"/>
              <a:cs typeface="Tahoma"/>
              <a:sym typeface="Tahoma"/>
            </a:endParaRPr>
          </a:p>
        </p:txBody>
      </p:sp>
      <p:sp>
        <p:nvSpPr>
          <p:cNvPr id="314" name="Google Shape;314;p21:notes"/>
          <p:cNvSpPr/>
          <p:nvPr>
            <p:ph idx="2" type="sldImg"/>
          </p:nvPr>
        </p:nvSpPr>
        <p:spPr>
          <a:xfrm>
            <a:off x="469900" y="725488"/>
            <a:ext cx="6584950" cy="3703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5" name="Google Shape;315;p21: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Each </a:t>
            </a:r>
            <a:r>
              <a:rPr lang="en-US"/>
              <a:t>District</a:t>
            </a:r>
            <a:r>
              <a:rPr lang="en-US"/>
              <a:t> has </a:t>
            </a:r>
            <a:r>
              <a:rPr lang="en-US"/>
              <a:t>different</a:t>
            </a:r>
            <a:r>
              <a:rPr lang="en-US"/>
              <a:t> policies and methods of forming Eagle Boards of Review, which your District </a:t>
            </a:r>
            <a:r>
              <a:rPr lang="en-US"/>
              <a:t>Representative</a:t>
            </a:r>
            <a:r>
              <a:rPr lang="en-US"/>
              <a:t> can advise you about, but here are the general guidelines. </a:t>
            </a:r>
            <a:endParaRPr/>
          </a:p>
          <a:p>
            <a:pPr indent="0" lvl="0" marL="0" rtl="0" algn="l">
              <a:spcBef>
                <a:spcPts val="0"/>
              </a:spcBef>
              <a:spcAft>
                <a:spcPts val="0"/>
              </a:spcAft>
              <a:buNone/>
            </a:pPr>
            <a:r>
              <a:rPr lang="en-US"/>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Once you’ve completed your Eagle Board of Review, your date of Eagle Rank (and any additional Eagle Palms earned) have the date of that board, you’re an Eagle,  and it’s time to plan the celebration!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nvSpPr>
        <p:spPr>
          <a:xfrm>
            <a:off x="4262121" y="9339501"/>
            <a:ext cx="3261360" cy="485060"/>
          </a:xfrm>
          <a:prstGeom prst="rect">
            <a:avLst/>
          </a:prstGeom>
          <a:noFill/>
          <a:ln>
            <a:noFill/>
          </a:ln>
        </p:spPr>
        <p:txBody>
          <a:bodyPr anchorCtr="0" anchor="b" bIns="49075" lIns="98175" spcFirstLastPara="1" rIns="98175" wrap="square" tIns="49075">
            <a:noAutofit/>
          </a:bodyPr>
          <a:lstStyle/>
          <a:p>
            <a:pPr indent="0" lvl="0" marL="0" marR="0" rtl="0" algn="r">
              <a:spcBef>
                <a:spcPts val="0"/>
              </a:spcBef>
              <a:spcAft>
                <a:spcPts val="0"/>
              </a:spcAft>
              <a:buNone/>
            </a:pPr>
            <a:fld id="{00000000-1234-1234-1234-123412341234}" type="slidenum">
              <a:rPr lang="en-US" sz="1300">
                <a:solidFill>
                  <a:schemeClr val="dk1"/>
                </a:solidFill>
                <a:latin typeface="Tahoma"/>
                <a:ea typeface="Tahoma"/>
                <a:cs typeface="Tahoma"/>
                <a:sym typeface="Tahoma"/>
              </a:rPr>
              <a:t>‹#›</a:t>
            </a:fld>
            <a:endParaRPr sz="1300">
              <a:solidFill>
                <a:schemeClr val="dk1"/>
              </a:solidFill>
              <a:latin typeface="Tahoma"/>
              <a:ea typeface="Tahoma"/>
              <a:cs typeface="Tahoma"/>
              <a:sym typeface="Tahoma"/>
            </a:endParaRPr>
          </a:p>
        </p:txBody>
      </p:sp>
      <p:sp>
        <p:nvSpPr>
          <p:cNvPr id="322" name="Google Shape;322;p22:notes"/>
          <p:cNvSpPr/>
          <p:nvPr>
            <p:ph idx="2" type="sldImg"/>
          </p:nvPr>
        </p:nvSpPr>
        <p:spPr>
          <a:xfrm>
            <a:off x="469900" y="725488"/>
            <a:ext cx="6584950" cy="370363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3" name="Google Shape;323;p22: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Your FREE Eagle Award Kit will come from council and it includes (in a very nice box): 1 Eagle Scout medal, 1 Eagle Scout rank patch, 1 Mom pin, 1 Dad pin, 1 Mentor pin, Eagle Certificate, Eagle wallet card, Letter of Congratulation from Scouting America CSE. (Plus some additional information about your next steps as an Eagle Scout.)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Your Eagle kit does NOT contain an Eagle neckerchief or slide… but before parents run to the Scout shop they should speak with the unit and find out what traditions the unit has about such things. Many units give these to mark the achievement- some do, some don’t. Have a chat! </a:t>
            </a:r>
            <a:endParaRPr/>
          </a:p>
          <a:p>
            <a:pPr indent="0" lvl="0" marL="0" rtl="0" algn="l">
              <a:spcBef>
                <a:spcPts val="0"/>
              </a:spcBef>
              <a:spcAft>
                <a:spcPts val="0"/>
              </a:spcAft>
              <a:buNone/>
            </a:pPr>
            <a:br>
              <a:rPr lang="en-US"/>
            </a:br>
            <a:r>
              <a:rPr lang="en-US"/>
              <a:t>(As of April 2025: Be advised that Eagle Certificates and wallet cards are delayed, pending issues with obtaining new POTUS signature. Roger Krone, Chief Scout Executive/President, CEO sent out a letter saying NOT to delay an ECOH waiting on these items, so long as the rank has been approved.)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Everything you’ve seen tonight- including THIS presentation- is available on the Northern Star Scouting’s website for you to grab any time you need it. Please do. It’s there for you. All the additional forms mentioned are also available from Scouting America’s own website. </a:t>
            </a:r>
            <a:endParaRPr/>
          </a:p>
        </p:txBody>
      </p:sp>
      <p:sp>
        <p:nvSpPr>
          <p:cNvPr id="335" name="Google Shape;335;p24: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459501d619_0_89: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We don’t want you to wait until you’re up against a deadline, but if you’re cutting it close, </a:t>
            </a:r>
            <a:r>
              <a:rPr lang="en-US"/>
              <a:t>these</a:t>
            </a:r>
            <a:r>
              <a:rPr lang="en-US"/>
              <a:t> are the things that *could* be completed on or after your 18th birthday…</a:t>
            </a:r>
            <a:br>
              <a:rPr lang="en-US"/>
            </a:br>
            <a:r>
              <a:rPr lang="en-US"/>
              <a:t>(slide)</a:t>
            </a:r>
            <a:endParaRPr/>
          </a:p>
          <a:p>
            <a:pPr indent="0" lvl="0" marL="0" rtl="0" algn="l">
              <a:spcBef>
                <a:spcPts val="360"/>
              </a:spcBef>
              <a:spcAft>
                <a:spcPts val="0"/>
              </a:spcAft>
              <a:buNone/>
            </a:pPr>
            <a:r>
              <a:rPr lang="en-US"/>
              <a:t>Please Drive safely to deliver your Eagle Packet to Base Camp. We’ll talk about </a:t>
            </a:r>
            <a:r>
              <a:rPr lang="en-US"/>
              <a:t>everything</a:t>
            </a:r>
            <a:r>
              <a:rPr lang="en-US"/>
              <a:t> that goes into that a bit later. </a:t>
            </a:r>
            <a:endParaRPr/>
          </a:p>
          <a:p>
            <a:pPr indent="0" lvl="0" marL="0" rtl="0" algn="l">
              <a:spcBef>
                <a:spcPts val="360"/>
              </a:spcBef>
              <a:spcAft>
                <a:spcPts val="0"/>
              </a:spcAft>
              <a:buNone/>
            </a:pPr>
            <a:br>
              <a:rPr lang="en-US"/>
            </a:br>
            <a:r>
              <a:rPr lang="en-US"/>
              <a:t>but again… WHAT ARE YOU WAITING FOR…?? Plan ahead and don’t wait for the last minute to avoid the stress. </a:t>
            </a:r>
            <a:endParaRPr/>
          </a:p>
        </p:txBody>
      </p:sp>
      <p:sp>
        <p:nvSpPr>
          <p:cNvPr id="109" name="Google Shape;109;g3459501d619_0_89: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5: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4" name="Google Shape;344;p25: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 The Guide to Advancement is the source for all final answers on Advancement!</a:t>
            </a:r>
            <a:endParaRPr/>
          </a:p>
        </p:txBody>
      </p:sp>
      <p:sp>
        <p:nvSpPr>
          <p:cNvPr id="345" name="Google Shape;345;p2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[This slide will only show if you go BACKWARDS to it in slideshow mode. It’s here for reference if someone needs a side-by-side view] </a:t>
            </a:r>
            <a:endParaRPr/>
          </a:p>
          <a:p>
            <a:pPr indent="0" lvl="0" marL="0" rtl="0" algn="l">
              <a:spcBef>
                <a:spcPts val="360"/>
              </a:spcBef>
              <a:spcAft>
                <a:spcPts val="0"/>
              </a:spcAft>
              <a:buNone/>
            </a:pPr>
            <a:r>
              <a:rPr lang="en-US"/>
              <a:t>It also makes a handy printout for later reference.</a:t>
            </a:r>
            <a:endParaRPr/>
          </a:p>
        </p:txBody>
      </p:sp>
      <p:sp>
        <p:nvSpPr>
          <p:cNvPr id="116" name="Google Shape;116;p2: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459501d619_0_0: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459501d619_0_0: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Start early. Soliciting references does not have to be the last requirement you complete – and in fact should not be. </a:t>
            </a:r>
            <a:endParaRPr/>
          </a:p>
          <a:p>
            <a:pPr indent="0" lvl="0" marL="0" rtl="0" algn="l">
              <a:spcBef>
                <a:spcPts val="360"/>
              </a:spcBef>
              <a:spcAft>
                <a:spcPts val="0"/>
              </a:spcAft>
              <a:buNone/>
            </a:pPr>
            <a:r>
              <a:rPr lang="en-US"/>
              <a:t>You can start soliciting months before you anticipate having your Eagle board of review. This is an EASY place to start the day you earn Life rank! </a:t>
            </a:r>
            <a:endParaRPr/>
          </a:p>
          <a:p>
            <a:pPr indent="0" lvl="0" marL="0" rtl="0" algn="l">
              <a:spcBef>
                <a:spcPts val="360"/>
              </a:spcBef>
              <a:spcAft>
                <a:spcPts val="0"/>
              </a:spcAft>
              <a:buNone/>
            </a:pPr>
            <a:r>
              <a:rPr lang="en-US"/>
              <a:t>Some tips: </a:t>
            </a:r>
            <a:endParaRPr/>
          </a:p>
          <a:p>
            <a:pPr indent="-317500" lvl="0" marL="457200" rtl="0" algn="l">
              <a:spcBef>
                <a:spcPts val="360"/>
              </a:spcBef>
              <a:spcAft>
                <a:spcPts val="0"/>
              </a:spcAft>
              <a:buSzPts val="1400"/>
              <a:buChar char="●"/>
            </a:pPr>
            <a:r>
              <a:rPr lang="en-US"/>
              <a:t>Use the most appropriate communication channel. Does the other person (not you) prefer email, text, phone call, in person…? Using their preferred method of communication is courteous and will enhance your chances of getting a good recommendation. </a:t>
            </a:r>
            <a:endParaRPr/>
          </a:p>
          <a:p>
            <a:pPr indent="-317500" lvl="0" marL="457200" rtl="0" algn="l">
              <a:spcBef>
                <a:spcPts val="0"/>
              </a:spcBef>
              <a:spcAft>
                <a:spcPts val="0"/>
              </a:spcAft>
              <a:buSzPts val="1400"/>
              <a:buChar char="●"/>
            </a:pPr>
            <a:r>
              <a:rPr lang="en-US"/>
              <a:t>Give instructions on how and where to submit their recommendation, and provide a pre-addressed envelope and stamp as a courtesy to those using mail.</a:t>
            </a:r>
            <a:endParaRPr/>
          </a:p>
          <a:p>
            <a:pPr indent="-317500" lvl="0" marL="457200" rtl="0" algn="l">
              <a:spcBef>
                <a:spcPts val="0"/>
              </a:spcBef>
              <a:spcAft>
                <a:spcPts val="0"/>
              </a:spcAft>
              <a:buSzPts val="1400"/>
              <a:buChar char="●"/>
            </a:pPr>
            <a:r>
              <a:rPr lang="en-US"/>
              <a:t>Thanks for their time, even if they are not able to help you. </a:t>
            </a:r>
            <a:endParaRPr/>
          </a:p>
          <a:p>
            <a:pPr indent="-317500" lvl="0" marL="457200" rtl="0" algn="l">
              <a:spcBef>
                <a:spcPts val="0"/>
              </a:spcBef>
              <a:spcAft>
                <a:spcPts val="0"/>
              </a:spcAft>
              <a:buSzPts val="1400"/>
              <a:buChar char="●"/>
            </a:pPr>
            <a:r>
              <a:rPr lang="en-US"/>
              <a:t>Explain what the recommendation is for, and how it will help you. </a:t>
            </a:r>
            <a:endParaRPr/>
          </a:p>
          <a:p>
            <a:pPr indent="-317500" lvl="0" marL="457200" rtl="0" algn="l">
              <a:spcBef>
                <a:spcPts val="0"/>
              </a:spcBef>
              <a:spcAft>
                <a:spcPts val="0"/>
              </a:spcAft>
              <a:buSzPts val="1400"/>
              <a:buChar char="●"/>
            </a:pPr>
            <a:r>
              <a:rPr lang="en-US"/>
              <a:t>Mention reminders of your joint interactions, and how they positively affected you. </a:t>
            </a:r>
            <a:endParaRPr/>
          </a:p>
          <a:p>
            <a:pPr indent="-317500" lvl="0" marL="457200" rtl="0" algn="l">
              <a:spcBef>
                <a:spcPts val="0"/>
              </a:spcBef>
              <a:spcAft>
                <a:spcPts val="0"/>
              </a:spcAft>
              <a:buSzPts val="1400"/>
              <a:buChar char="●"/>
            </a:pPr>
            <a:r>
              <a:rPr lang="en-US"/>
              <a:t>Include details on deadlines or any other timing issues. </a:t>
            </a:r>
            <a:endParaRPr/>
          </a:p>
          <a:p>
            <a:pPr indent="-317500" lvl="0" marL="457200" rtl="0" algn="l">
              <a:spcBef>
                <a:spcPts val="0"/>
              </a:spcBef>
              <a:spcAft>
                <a:spcPts val="0"/>
              </a:spcAft>
              <a:buSzPts val="1400"/>
              <a:buChar char="●"/>
            </a:pPr>
            <a:r>
              <a:rPr lang="en-US"/>
              <a:t>Inform them that the reference that letters will be destroyed after the Board of Review, and will never be shared with the Scout or their family.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Now let’s talk about WHO you should ask…</a:t>
            </a:r>
            <a:endParaRPr/>
          </a:p>
          <a:p>
            <a:pPr indent="0" lvl="0" marL="0" rtl="0" algn="l">
              <a:spcBef>
                <a:spcPts val="360"/>
              </a:spcBef>
              <a:spcAft>
                <a:spcPts val="0"/>
              </a:spcAft>
              <a:buClr>
                <a:schemeClr val="dk1"/>
              </a:buClr>
              <a:buSzPts val="1100"/>
              <a:buFont typeface="Arial"/>
              <a:buNone/>
            </a:pPr>
            <a:r>
              <a:t/>
            </a:r>
            <a:endParaRPr/>
          </a:p>
        </p:txBody>
      </p:sp>
      <p:sp>
        <p:nvSpPr>
          <p:cNvPr id="125" name="Google Shape;125;g3459501d619_0_0: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459501d619_0_12: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459501d619_0_12:notes"/>
          <p:cNvSpPr txBox="1"/>
          <p:nvPr>
            <p:ph idx="1" type="body"/>
          </p:nvPr>
        </p:nvSpPr>
        <p:spPr>
          <a:xfrm>
            <a:off x="731520" y="4560570"/>
            <a:ext cx="5852100" cy="432060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b="1" lang="en-US"/>
              <a:t>Big change in 2025!</a:t>
            </a:r>
            <a:r>
              <a:rPr lang="en-US"/>
              <a:t> </a:t>
            </a:r>
            <a:r>
              <a:rPr b="1" lang="en-US"/>
              <a:t>Scouts request their own reference letters </a:t>
            </a:r>
            <a:r>
              <a:rPr lang="en-US"/>
              <a:t>and it is highly </a:t>
            </a:r>
            <a:r>
              <a:rPr i="1" lang="en-US"/>
              <a:t>DIS</a:t>
            </a:r>
            <a:r>
              <a:rPr lang="en-US"/>
              <a:t>couraged to have parents be one of those references, whereas it was previously one of the listed requirements. The Scoutmaster signs the Eagle application and that’s their endorsement.  </a:t>
            </a:r>
            <a:r>
              <a:rPr lang="en-US"/>
              <a:t>Yes, your parents *could* write a letter, but it’s assumed they want you to be an Eagle Scout or they wouldn’t have brought you to </a:t>
            </a:r>
            <a:r>
              <a:rPr lang="en-US"/>
              <a:t>hundreds of</a:t>
            </a:r>
            <a:r>
              <a:rPr lang="en-US"/>
              <a:t> Scouting events for all these years, right? The board members want to hear from other voices. </a:t>
            </a:r>
            <a:r>
              <a:rPr lang="en-US"/>
              <a:t>This is the official guidance on who should be asked to be references. [This is found on page 64 in section 9.0.1.3 under Complete the Application: References]</a:t>
            </a:r>
            <a:endParaRPr b="1"/>
          </a:p>
          <a:p>
            <a:pPr indent="0" lvl="0" marL="0" rtl="0" algn="l">
              <a:spcBef>
                <a:spcPts val="360"/>
              </a:spcBef>
              <a:spcAft>
                <a:spcPts val="0"/>
              </a:spcAft>
              <a:buNone/>
            </a:pPr>
            <a:r>
              <a:t/>
            </a:r>
            <a:endParaRPr b="1"/>
          </a:p>
          <a:p>
            <a:pPr indent="0" lvl="0" marL="0" rtl="0" algn="l">
              <a:spcBef>
                <a:spcPts val="360"/>
              </a:spcBef>
              <a:spcAft>
                <a:spcPts val="0"/>
              </a:spcAft>
              <a:buNone/>
            </a:pPr>
            <a:r>
              <a:rPr i="1" lang="en-US"/>
              <a:t>Commonly Asked Question</a:t>
            </a:r>
            <a:r>
              <a:rPr i="1" lang="en-US"/>
              <a:t>: But what if your references never send in their letters? </a:t>
            </a:r>
            <a:endParaRPr i="1"/>
          </a:p>
          <a:p>
            <a:pPr indent="0" lvl="0" marL="0" rtl="0" algn="l">
              <a:spcBef>
                <a:spcPts val="360"/>
              </a:spcBef>
              <a:spcAft>
                <a:spcPts val="0"/>
              </a:spcAft>
              <a:buNone/>
            </a:pPr>
            <a:r>
              <a:rPr lang="en-US"/>
              <a:t>A: </a:t>
            </a:r>
            <a:r>
              <a:rPr lang="en-US"/>
              <a:t>If after diligent effort four recommendations are not received, the board of review can go forward without them. If the Scout chooses to go forward, the board may ask about their efforts, but may not deny advancement based only on lack of references. [Guide to Advancement, 2025: 9.0.1.7]</a:t>
            </a:r>
            <a:endParaRPr/>
          </a:p>
          <a:p>
            <a:pPr indent="0" lvl="0" marL="0" rtl="0" algn="l">
              <a:spcBef>
                <a:spcPts val="360"/>
              </a:spcBef>
              <a:spcAft>
                <a:spcPts val="0"/>
              </a:spcAft>
              <a:buNone/>
            </a:pPr>
            <a:r>
              <a:t/>
            </a:r>
            <a:endParaRPr/>
          </a:p>
        </p:txBody>
      </p:sp>
      <p:sp>
        <p:nvSpPr>
          <p:cNvPr id="133" name="Google Shape;133;g3459501d619_0_12:notes"/>
          <p:cNvSpPr txBox="1"/>
          <p:nvPr>
            <p:ph idx="12" type="sldNum"/>
          </p:nvPr>
        </p:nvSpPr>
        <p:spPr>
          <a:xfrm>
            <a:off x="4143587" y="9119474"/>
            <a:ext cx="3169800" cy="4800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Now for some advice for parents and other adults.</a:t>
            </a:r>
            <a:endParaRPr/>
          </a:p>
          <a:p>
            <a:pPr indent="-317500" lvl="0" marL="457200" rtl="0" algn="l">
              <a:spcBef>
                <a:spcPts val="360"/>
              </a:spcBef>
              <a:spcAft>
                <a:spcPts val="0"/>
              </a:spcAft>
              <a:buSzPts val="1400"/>
              <a:buChar char="●"/>
            </a:pPr>
            <a:r>
              <a:rPr lang="en-US"/>
              <a:t>You can help by being in the background on speakerphone and by being the second adult on emails to assure there’s no one-on-one communications. </a:t>
            </a:r>
            <a:endParaRPr/>
          </a:p>
          <a:p>
            <a:pPr indent="-317500" lvl="0" marL="457200" rtl="0" algn="l">
              <a:spcBef>
                <a:spcPts val="0"/>
              </a:spcBef>
              <a:spcAft>
                <a:spcPts val="0"/>
              </a:spcAft>
              <a:buSzPts val="1400"/>
              <a:buChar char="●"/>
            </a:pPr>
            <a:r>
              <a:rPr lang="en-US"/>
              <a:t>You can drive your Scout to meetings and to their project builds, or to meet with donors. </a:t>
            </a:r>
            <a:endParaRPr/>
          </a:p>
          <a:p>
            <a:pPr indent="-317500" lvl="0" marL="457200" rtl="0" algn="l">
              <a:spcBef>
                <a:spcPts val="0"/>
              </a:spcBef>
              <a:spcAft>
                <a:spcPts val="0"/>
              </a:spcAft>
              <a:buSzPts val="1400"/>
              <a:buChar char="●"/>
            </a:pPr>
            <a:r>
              <a:rPr lang="en-US"/>
              <a:t>You can help out with whatever you Scout LEADS and asks for you to do- but they must ask first. </a:t>
            </a:r>
            <a:endParaRPr/>
          </a:p>
          <a:p>
            <a:pPr indent="-317500" lvl="0" marL="457200" rtl="0" algn="l">
              <a:spcBef>
                <a:spcPts val="0"/>
              </a:spcBef>
              <a:spcAft>
                <a:spcPts val="0"/>
              </a:spcAft>
              <a:buSzPts val="1400"/>
              <a:buChar char="●"/>
            </a:pPr>
            <a:r>
              <a:rPr lang="en-US"/>
              <a:t>Wait for them to ask! They need to LEAD.</a:t>
            </a:r>
            <a:endParaRPr/>
          </a:p>
          <a:p>
            <a:pPr indent="-317500" lvl="0" marL="457200" rtl="0" algn="l">
              <a:spcBef>
                <a:spcPts val="0"/>
              </a:spcBef>
              <a:spcAft>
                <a:spcPts val="0"/>
              </a:spcAft>
              <a:buSzPts val="1400"/>
              <a:buChar char="●"/>
            </a:pPr>
            <a:r>
              <a:rPr lang="en-US"/>
              <a:t>The Scout can run into problems with final approval if it becomes clear that an adult did all the work, so don’t sabotage the Scout!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link will direct you to the Guide to Safe Scouting.]</a:t>
            </a:r>
            <a:endParaRPr/>
          </a:p>
        </p:txBody>
      </p:sp>
      <p:sp>
        <p:nvSpPr>
          <p:cNvPr id="142" name="Google Shape;142;p17: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0" name="Google Shape;150;p5: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b="1" lang="en-US"/>
              <a:t>OK. Let’s spend a little time talking about how to start thinking about your Eagle Project. Then we’ll cover the actual requirement and the rules, who will help you, and then how to use the Workbook.</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and foremost, the requirement is to </a:t>
            </a:r>
            <a:r>
              <a:rPr b="1" lang="en-US"/>
              <a:t>plan, develop and give leadership.</a:t>
            </a:r>
            <a:r>
              <a:rPr lang="en-US"/>
              <a:t> </a:t>
            </a:r>
            <a:endParaRPr/>
          </a:p>
          <a:p>
            <a:pPr indent="0" lvl="0" marL="0" rtl="0" algn="l">
              <a:spcBef>
                <a:spcPts val="0"/>
              </a:spcBef>
              <a:spcAft>
                <a:spcPts val="0"/>
              </a:spcAft>
              <a:buNone/>
            </a:pPr>
            <a:r>
              <a:rPr lang="en-US"/>
              <a:t>Find a project you feel passionate about – it will be a lot more fun! </a:t>
            </a:r>
            <a:endParaRPr/>
          </a:p>
          <a:p>
            <a:pPr indent="0" lvl="0" marL="0" rtl="0" algn="l">
              <a:spcBef>
                <a:spcPts val="0"/>
              </a:spcBef>
              <a:spcAft>
                <a:spcPts val="0"/>
              </a:spcAft>
              <a:buNone/>
            </a:pPr>
            <a:r>
              <a:rPr lang="en-US"/>
              <a:t>Here are some great places to resource for ideas and needs in your communities. </a:t>
            </a:r>
            <a:endParaRPr/>
          </a:p>
        </p:txBody>
      </p:sp>
      <p:sp>
        <p:nvSpPr>
          <p:cNvPr id="151" name="Google Shape;151;p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360"/>
              </a:spcBef>
              <a:spcAft>
                <a:spcPts val="0"/>
              </a:spcAft>
              <a:buNone/>
            </a:pPr>
            <a:r>
              <a:rPr lang="en-US"/>
              <a:t>This is the requirement, as it is written. No one can add to, take away from, or alter the requirement. It must be completed, as written. This is “</a:t>
            </a:r>
            <a:r>
              <a:rPr b="1" lang="en-US"/>
              <a:t>what</a:t>
            </a:r>
            <a:r>
              <a:rPr lang="en-US"/>
              <a:t>” you are doing. We’ll talk about the Workbook soon.</a:t>
            </a:r>
            <a:endParaRPr/>
          </a:p>
        </p:txBody>
      </p:sp>
      <p:sp>
        <p:nvSpPr>
          <p:cNvPr id="159" name="Google Shape;159;p3: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
        <p:nvSpPr>
          <p:cNvPr id="13" name="Google Shape;13;p2"/>
          <p:cNvSpPr txBox="1"/>
          <p:nvPr>
            <p:ph idx="1" type="body"/>
          </p:nvPr>
        </p:nvSpPr>
        <p:spPr>
          <a:xfrm>
            <a:off x="831850" y="3798277"/>
            <a:ext cx="10515600" cy="2291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88888"/>
              </a:buClr>
              <a:buSzPts val="3200"/>
              <a:buNone/>
              <a:defRPr sz="3200">
                <a:solidFill>
                  <a:srgbClr val="888888"/>
                </a:solidFill>
                <a:latin typeface="Arial Black"/>
                <a:ea typeface="Arial Black"/>
                <a:cs typeface="Arial Black"/>
                <a:sym typeface="Arial Black"/>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 name="Google Shape;14;p2"/>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pixelated eagle and fleur-de-lis&#10;&#10;Description automatically generated" id="17" name="Google Shape;17;p2"/>
          <p:cNvPicPr preferRelativeResize="0"/>
          <p:nvPr/>
        </p:nvPicPr>
        <p:blipFill rotWithShape="1">
          <a:blip r:embed="rId2">
            <a:alphaModFix/>
          </a:blip>
          <a:srcRect b="0" l="0" r="0" t="0"/>
          <a:stretch/>
        </p:blipFill>
        <p:spPr>
          <a:xfrm>
            <a:off x="838200" y="1604353"/>
            <a:ext cx="10509248" cy="1624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40" name="Shape 40"/>
        <p:cNvGrpSpPr/>
        <p:nvPr/>
      </p:nvGrpSpPr>
      <p:grpSpPr>
        <a:xfrm>
          <a:off x="0" y="0"/>
          <a:ext cx="0" cy="0"/>
          <a:chOff x="0" y="0"/>
          <a:chExt cx="0" cy="0"/>
        </a:xfrm>
      </p:grpSpPr>
      <p:sp>
        <p:nvSpPr>
          <p:cNvPr id="41" name="Google Shape;41;p1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11"/>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11"/>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11"/>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pixelated eagle and fleur-de-lis&#10;&#10;Description automatically generated" id="45" name="Google Shape;45;p11"/>
          <p:cNvPicPr preferRelativeResize="0"/>
          <p:nvPr/>
        </p:nvPicPr>
        <p:blipFill rotWithShape="1">
          <a:blip r:embed="rId2">
            <a:alphaModFix/>
          </a:blip>
          <a:srcRect b="0" l="0" r="0" t="0"/>
          <a:stretch/>
        </p:blipFill>
        <p:spPr>
          <a:xfrm>
            <a:off x="838200" y="1604353"/>
            <a:ext cx="10509248" cy="16248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756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2"/>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2"/>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xelated eagle and fleur-de-lis&#10;&#10;Description automatically generated" id="50" name="Google Shape;50;p12"/>
          <p:cNvPicPr preferRelativeResize="0"/>
          <p:nvPr/>
        </p:nvPicPr>
        <p:blipFill rotWithShape="1">
          <a:blip r:embed="rId2">
            <a:alphaModFix/>
          </a:blip>
          <a:srcRect b="0" l="0" r="0" t="0"/>
          <a:stretch/>
        </p:blipFill>
        <p:spPr>
          <a:xfrm>
            <a:off x="9170378" y="6243156"/>
            <a:ext cx="2921146" cy="451635"/>
          </a:xfrm>
          <a:prstGeom prst="rect">
            <a:avLst/>
          </a:prstGeom>
          <a:noFill/>
          <a:ln>
            <a:noFill/>
          </a:ln>
        </p:spPr>
      </p:pic>
      <p:sp>
        <p:nvSpPr>
          <p:cNvPr id="51" name="Google Shape;51;p12"/>
          <p:cNvSpPr/>
          <p:nvPr/>
        </p:nvSpPr>
        <p:spPr>
          <a:xfrm>
            <a:off x="0" y="6343711"/>
            <a:ext cx="9073800" cy="315900"/>
          </a:xfrm>
          <a:prstGeom prst="rect">
            <a:avLst/>
          </a:prstGeom>
          <a:solidFill>
            <a:srgbClr val="075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1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756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1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xelated eagle and fleur-de-lis&#10;&#10;Description automatically generated" id="58" name="Google Shape;58;p13"/>
          <p:cNvPicPr preferRelativeResize="0"/>
          <p:nvPr/>
        </p:nvPicPr>
        <p:blipFill rotWithShape="1">
          <a:blip r:embed="rId2">
            <a:alphaModFix/>
          </a:blip>
          <a:srcRect b="0" l="0" r="0" t="0"/>
          <a:stretch/>
        </p:blipFill>
        <p:spPr>
          <a:xfrm>
            <a:off x="9170378" y="6243156"/>
            <a:ext cx="2921146" cy="451635"/>
          </a:xfrm>
          <a:prstGeom prst="rect">
            <a:avLst/>
          </a:prstGeom>
          <a:noFill/>
          <a:ln>
            <a:noFill/>
          </a:ln>
        </p:spPr>
      </p:pic>
      <p:sp>
        <p:nvSpPr>
          <p:cNvPr id="59" name="Google Shape;59;p13"/>
          <p:cNvSpPr/>
          <p:nvPr/>
        </p:nvSpPr>
        <p:spPr>
          <a:xfrm>
            <a:off x="0" y="6343711"/>
            <a:ext cx="9073800" cy="315900"/>
          </a:xfrm>
          <a:prstGeom prst="rect">
            <a:avLst/>
          </a:prstGeom>
          <a:solidFill>
            <a:srgbClr val="075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756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xelated eagle and fleur-de-lis&#10;&#10;Description automatically generated" id="62" name="Google Shape;62;p14"/>
          <p:cNvPicPr preferRelativeResize="0"/>
          <p:nvPr/>
        </p:nvPicPr>
        <p:blipFill rotWithShape="1">
          <a:blip r:embed="rId2">
            <a:alphaModFix/>
          </a:blip>
          <a:srcRect b="0" l="0" r="0" t="0"/>
          <a:stretch/>
        </p:blipFill>
        <p:spPr>
          <a:xfrm>
            <a:off x="9170378" y="6243156"/>
            <a:ext cx="2921146" cy="451635"/>
          </a:xfrm>
          <a:prstGeom prst="rect">
            <a:avLst/>
          </a:prstGeom>
          <a:noFill/>
          <a:ln>
            <a:noFill/>
          </a:ln>
        </p:spPr>
      </p:pic>
      <p:sp>
        <p:nvSpPr>
          <p:cNvPr id="63" name="Google Shape;63;p14"/>
          <p:cNvSpPr/>
          <p:nvPr/>
        </p:nvSpPr>
        <p:spPr>
          <a:xfrm>
            <a:off x="0" y="6343711"/>
            <a:ext cx="9073800" cy="315900"/>
          </a:xfrm>
          <a:prstGeom prst="rect">
            <a:avLst/>
          </a:prstGeom>
          <a:solidFill>
            <a:srgbClr val="075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4" name="Shape 64"/>
        <p:cNvGrpSpPr/>
        <p:nvPr/>
      </p:nvGrpSpPr>
      <p:grpSpPr>
        <a:xfrm>
          <a:off x="0" y="0"/>
          <a:ext cx="0" cy="0"/>
          <a:chOff x="0" y="0"/>
          <a:chExt cx="0" cy="0"/>
        </a:xfrm>
      </p:grpSpPr>
      <p:pic>
        <p:nvPicPr>
          <p:cNvPr descr="A pixelated eagle and fleur-de-lis&#10;&#10;Description automatically generated" id="65" name="Google Shape;65;p15"/>
          <p:cNvPicPr preferRelativeResize="0"/>
          <p:nvPr/>
        </p:nvPicPr>
        <p:blipFill rotWithShape="1">
          <a:blip r:embed="rId2">
            <a:alphaModFix/>
          </a:blip>
          <a:srcRect b="0" l="0" r="0" t="0"/>
          <a:stretch/>
        </p:blipFill>
        <p:spPr>
          <a:xfrm>
            <a:off x="9170378" y="6243156"/>
            <a:ext cx="2921146" cy="451635"/>
          </a:xfrm>
          <a:prstGeom prst="rect">
            <a:avLst/>
          </a:prstGeom>
          <a:noFill/>
          <a:ln>
            <a:noFill/>
          </a:ln>
        </p:spPr>
      </p:pic>
      <p:sp>
        <p:nvSpPr>
          <p:cNvPr id="66" name="Google Shape;66;p15"/>
          <p:cNvSpPr/>
          <p:nvPr/>
        </p:nvSpPr>
        <p:spPr>
          <a:xfrm>
            <a:off x="0" y="6343711"/>
            <a:ext cx="9073800" cy="315900"/>
          </a:xfrm>
          <a:prstGeom prst="rect">
            <a:avLst/>
          </a:prstGeom>
          <a:solidFill>
            <a:srgbClr val="075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75697"/>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6"/>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16"/>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A pixelated eagle and fleur-de-lis&#10;&#10;Description automatically generated" id="71" name="Google Shape;71;p16"/>
          <p:cNvPicPr preferRelativeResize="0"/>
          <p:nvPr/>
        </p:nvPicPr>
        <p:blipFill rotWithShape="1">
          <a:blip r:embed="rId2">
            <a:alphaModFix/>
          </a:blip>
          <a:srcRect b="0" l="0" r="0" t="0"/>
          <a:stretch/>
        </p:blipFill>
        <p:spPr>
          <a:xfrm>
            <a:off x="9170378" y="6243156"/>
            <a:ext cx="2921146" cy="451635"/>
          </a:xfrm>
          <a:prstGeom prst="rect">
            <a:avLst/>
          </a:prstGeom>
          <a:noFill/>
          <a:ln>
            <a:noFill/>
          </a:ln>
        </p:spPr>
      </p:pic>
      <p:sp>
        <p:nvSpPr>
          <p:cNvPr id="72" name="Google Shape;72;p16"/>
          <p:cNvSpPr/>
          <p:nvPr/>
        </p:nvSpPr>
        <p:spPr>
          <a:xfrm>
            <a:off x="0" y="6343711"/>
            <a:ext cx="9073800" cy="315900"/>
          </a:xfrm>
          <a:prstGeom prst="rect">
            <a:avLst/>
          </a:prstGeom>
          <a:solidFill>
            <a:srgbClr val="075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75697"/>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7"/>
          <p:cNvSpPr/>
          <p:nvPr>
            <p:ph idx="2" type="pic"/>
          </p:nvPr>
        </p:nvSpPr>
        <p:spPr>
          <a:xfrm>
            <a:off x="5183188" y="987425"/>
            <a:ext cx="6172200" cy="4873500"/>
          </a:xfrm>
          <a:prstGeom prst="rect">
            <a:avLst/>
          </a:prstGeom>
          <a:noFill/>
          <a:ln>
            <a:noFill/>
          </a:ln>
        </p:spPr>
      </p:sp>
      <p:sp>
        <p:nvSpPr>
          <p:cNvPr id="76" name="Google Shape;76;p17"/>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A pixelated eagle and fleur-de-lis&#10;&#10;Description automatically generated" id="77" name="Google Shape;77;p17"/>
          <p:cNvPicPr preferRelativeResize="0"/>
          <p:nvPr/>
        </p:nvPicPr>
        <p:blipFill rotWithShape="1">
          <a:blip r:embed="rId2">
            <a:alphaModFix/>
          </a:blip>
          <a:srcRect b="0" l="0" r="0" t="0"/>
          <a:stretch/>
        </p:blipFill>
        <p:spPr>
          <a:xfrm>
            <a:off x="9170378" y="6243156"/>
            <a:ext cx="2921146" cy="451635"/>
          </a:xfrm>
          <a:prstGeom prst="rect">
            <a:avLst/>
          </a:prstGeom>
          <a:noFill/>
          <a:ln>
            <a:noFill/>
          </a:ln>
        </p:spPr>
      </p:pic>
      <p:sp>
        <p:nvSpPr>
          <p:cNvPr id="78" name="Google Shape;78;p17"/>
          <p:cNvSpPr/>
          <p:nvPr/>
        </p:nvSpPr>
        <p:spPr>
          <a:xfrm>
            <a:off x="0" y="6343711"/>
            <a:ext cx="9073800" cy="315900"/>
          </a:xfrm>
          <a:prstGeom prst="rect">
            <a:avLst/>
          </a:prstGeom>
          <a:solidFill>
            <a:srgbClr val="075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756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xelated eagle and fleur-de-lis&#10;&#10;Description automatically generated" id="82" name="Google Shape;82;p18"/>
          <p:cNvPicPr preferRelativeResize="0"/>
          <p:nvPr/>
        </p:nvPicPr>
        <p:blipFill rotWithShape="1">
          <a:blip r:embed="rId2">
            <a:alphaModFix/>
          </a:blip>
          <a:srcRect b="0" l="0" r="0" t="0"/>
          <a:stretch/>
        </p:blipFill>
        <p:spPr>
          <a:xfrm>
            <a:off x="9170378" y="6243156"/>
            <a:ext cx="2921146" cy="451635"/>
          </a:xfrm>
          <a:prstGeom prst="rect">
            <a:avLst/>
          </a:prstGeom>
          <a:noFill/>
          <a:ln>
            <a:noFill/>
          </a:ln>
        </p:spPr>
      </p:pic>
      <p:sp>
        <p:nvSpPr>
          <p:cNvPr id="83" name="Google Shape;83;p18"/>
          <p:cNvSpPr/>
          <p:nvPr/>
        </p:nvSpPr>
        <p:spPr>
          <a:xfrm>
            <a:off x="0" y="6343711"/>
            <a:ext cx="9073800" cy="315900"/>
          </a:xfrm>
          <a:prstGeom prst="rect">
            <a:avLst/>
          </a:prstGeom>
          <a:solidFill>
            <a:srgbClr val="075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9"/>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756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9"/>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xelated eagle and fleur-de-lis&#10;&#10;Description automatically generated" id="87" name="Google Shape;87;p19"/>
          <p:cNvPicPr preferRelativeResize="0"/>
          <p:nvPr/>
        </p:nvPicPr>
        <p:blipFill rotWithShape="1">
          <a:blip r:embed="rId2">
            <a:alphaModFix/>
          </a:blip>
          <a:srcRect b="0" l="0" r="0" t="0"/>
          <a:stretch/>
        </p:blipFill>
        <p:spPr>
          <a:xfrm>
            <a:off x="9170378" y="6243156"/>
            <a:ext cx="2921146" cy="451635"/>
          </a:xfrm>
          <a:prstGeom prst="rect">
            <a:avLst/>
          </a:prstGeom>
          <a:noFill/>
          <a:ln>
            <a:noFill/>
          </a:ln>
        </p:spPr>
      </p:pic>
      <p:sp>
        <p:nvSpPr>
          <p:cNvPr id="88" name="Google Shape;88;p19"/>
          <p:cNvSpPr/>
          <p:nvPr/>
        </p:nvSpPr>
        <p:spPr>
          <a:xfrm>
            <a:off x="0" y="6343711"/>
            <a:ext cx="9073800" cy="315900"/>
          </a:xfrm>
          <a:prstGeom prst="rect">
            <a:avLst/>
          </a:prstGeom>
          <a:solidFill>
            <a:srgbClr val="075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89" name="Shape 89"/>
        <p:cNvGrpSpPr/>
        <p:nvPr/>
      </p:nvGrpSpPr>
      <p:grpSpPr>
        <a:xfrm>
          <a:off x="0" y="0"/>
          <a:ext cx="0" cy="0"/>
          <a:chOff x="0" y="0"/>
          <a:chExt cx="0" cy="0"/>
        </a:xfrm>
      </p:grpSpPr>
      <p:sp>
        <p:nvSpPr>
          <p:cNvPr id="90" name="Google Shape;90;p20"/>
          <p:cNvSpPr txBox="1"/>
          <p:nvPr>
            <p:ph type="ctrTitle"/>
          </p:nvPr>
        </p:nvSpPr>
        <p:spPr>
          <a:xfrm>
            <a:off x="914400" y="2130426"/>
            <a:ext cx="10363200" cy="1470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4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85000"/>
              </a:lnSpc>
              <a:spcBef>
                <a:spcPts val="0"/>
              </a:spcBef>
              <a:spcAft>
                <a:spcPts val="0"/>
              </a:spcAft>
              <a:buSzPts val="3040"/>
              <a:buNone/>
              <a:defRPr/>
            </a:lvl1pPr>
            <a:lvl2pPr lvl="1" algn="ctr">
              <a:spcBef>
                <a:spcPts val="560"/>
              </a:spcBef>
              <a:spcAft>
                <a:spcPts val="0"/>
              </a:spcAft>
              <a:buSzPts val="2800"/>
              <a:buFont typeface="Tahoma"/>
              <a:buNone/>
              <a:defRPr/>
            </a:lvl2pPr>
            <a:lvl3pPr lvl="2" algn="ctr">
              <a:spcBef>
                <a:spcPts val="480"/>
              </a:spcBef>
              <a:spcAft>
                <a:spcPts val="0"/>
              </a:spcAft>
              <a:buSzPts val="2280"/>
              <a:buNone/>
              <a:defRPr/>
            </a:lvl3pPr>
            <a:lvl4pPr lvl="3" algn="ctr">
              <a:spcBef>
                <a:spcPts val="400"/>
              </a:spcBef>
              <a:spcAft>
                <a:spcPts val="0"/>
              </a:spcAft>
              <a:buSzPts val="2000"/>
              <a:buNone/>
              <a:defRPr/>
            </a:lvl4pPr>
            <a:lvl5pPr lvl="4" algn="ctr">
              <a:spcBef>
                <a:spcPts val="400"/>
              </a:spcBef>
              <a:spcAft>
                <a:spcPts val="0"/>
              </a:spcAft>
              <a:buSzPts val="1600"/>
              <a:buNone/>
              <a:defRPr/>
            </a:lvl5pPr>
            <a:lvl6pPr lvl="5" algn="ctr">
              <a:spcBef>
                <a:spcPts val="400"/>
              </a:spcBef>
              <a:spcAft>
                <a:spcPts val="0"/>
              </a:spcAft>
              <a:buSzPts val="1600"/>
              <a:buNone/>
              <a:defRPr/>
            </a:lvl6pPr>
            <a:lvl7pPr lvl="6" algn="ctr">
              <a:spcBef>
                <a:spcPts val="400"/>
              </a:spcBef>
              <a:spcAft>
                <a:spcPts val="0"/>
              </a:spcAft>
              <a:buSzPts val="1600"/>
              <a:buNone/>
              <a:defRPr/>
            </a:lvl7pPr>
            <a:lvl8pPr lvl="7" algn="ctr">
              <a:spcBef>
                <a:spcPts val="400"/>
              </a:spcBef>
              <a:spcAft>
                <a:spcPts val="0"/>
              </a:spcAft>
              <a:buSzPts val="1600"/>
              <a:buNone/>
              <a:defRPr/>
            </a:lvl8pPr>
            <a:lvl9pPr lvl="8" algn="ctr">
              <a:spcBef>
                <a:spcPts val="400"/>
              </a:spcBef>
              <a:spcAft>
                <a:spcPts val="0"/>
              </a:spcAft>
              <a:buSzPts val="1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9" name="Shape 19"/>
        <p:cNvGrpSpPr/>
        <p:nvPr/>
      </p:nvGrpSpPr>
      <p:grpSpPr>
        <a:xfrm>
          <a:off x="0" y="0"/>
          <a:ext cx="0" cy="0"/>
          <a:chOff x="0" y="0"/>
          <a:chExt cx="0" cy="0"/>
        </a:xfrm>
      </p:grpSpPr>
      <p:pic>
        <p:nvPicPr>
          <p:cNvPr descr="A blue and white eagle with a shield and stars&#10;&#10;Description automatically generated" id="20" name="Google Shape;20;p4"/>
          <p:cNvPicPr preferRelativeResize="0"/>
          <p:nvPr/>
        </p:nvPicPr>
        <p:blipFill rotWithShape="1">
          <a:blip r:embed="rId2">
            <a:alphaModFix/>
          </a:blip>
          <a:srcRect b="0" l="0" r="0" t="0"/>
          <a:stretch/>
        </p:blipFill>
        <p:spPr>
          <a:xfrm>
            <a:off x="3148578" y="99053"/>
            <a:ext cx="5894842" cy="665989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756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xelated eagle and fleur-de-lis&#10;&#10;Description automatically generated" id="24" name="Google Shape;24;p5"/>
          <p:cNvPicPr preferRelativeResize="0"/>
          <p:nvPr/>
        </p:nvPicPr>
        <p:blipFill rotWithShape="1">
          <a:blip r:embed="rId2">
            <a:alphaModFix/>
          </a:blip>
          <a:srcRect b="0" l="0" r="0" t="0"/>
          <a:stretch/>
        </p:blipFill>
        <p:spPr>
          <a:xfrm>
            <a:off x="9170378" y="6243156"/>
            <a:ext cx="2921146" cy="451635"/>
          </a:xfrm>
          <a:prstGeom prst="rect">
            <a:avLst/>
          </a:prstGeom>
          <a:noFill/>
          <a:ln>
            <a:noFill/>
          </a:ln>
        </p:spPr>
      </p:pic>
      <p:sp>
        <p:nvSpPr>
          <p:cNvPr id="25" name="Google Shape;25;p5"/>
          <p:cNvSpPr/>
          <p:nvPr/>
        </p:nvSpPr>
        <p:spPr>
          <a:xfrm>
            <a:off x="0" y="6343711"/>
            <a:ext cx="9073800" cy="315900"/>
          </a:xfrm>
          <a:prstGeom prst="rect">
            <a:avLst/>
          </a:prstGeom>
          <a:solidFill>
            <a:srgbClr val="0756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rgbClr val="075697"/>
        </a:solidFill>
      </p:bgPr>
    </p:bg>
    <p:spTree>
      <p:nvGrpSpPr>
        <p:cNvPr id="26" name="Shape 26"/>
        <p:cNvGrpSpPr/>
        <p:nvPr/>
      </p:nvGrpSpPr>
      <p:grpSpPr>
        <a:xfrm>
          <a:off x="0" y="0"/>
          <a:ext cx="0" cy="0"/>
          <a:chOff x="0" y="0"/>
          <a:chExt cx="0" cy="0"/>
        </a:xfrm>
      </p:grpSpPr>
      <p:pic>
        <p:nvPicPr>
          <p:cNvPr descr="A black and white logo with white text&#10;&#10;Description automatically generated" id="27" name="Google Shape;27;p6"/>
          <p:cNvPicPr preferRelativeResize="0"/>
          <p:nvPr/>
        </p:nvPicPr>
        <p:blipFill rotWithShape="1">
          <a:blip r:embed="rId2">
            <a:alphaModFix/>
          </a:blip>
          <a:srcRect b="0" l="0" r="0" t="0"/>
          <a:stretch/>
        </p:blipFill>
        <p:spPr>
          <a:xfrm>
            <a:off x="2638037" y="771138"/>
            <a:ext cx="6915923" cy="53157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rgbClr val="075697"/>
        </a:solidFill>
      </p:bgPr>
    </p:bg>
    <p:spTree>
      <p:nvGrpSpPr>
        <p:cNvPr id="28" name="Shape 28"/>
        <p:cNvGrpSpPr/>
        <p:nvPr/>
      </p:nvGrpSpPr>
      <p:grpSpPr>
        <a:xfrm>
          <a:off x="0" y="0"/>
          <a:ext cx="0" cy="0"/>
          <a:chOff x="0" y="0"/>
          <a:chExt cx="0" cy="0"/>
        </a:xfrm>
      </p:grpSpPr>
      <p:sp>
        <p:nvSpPr>
          <p:cNvPr id="29" name="Google Shape;29;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and white logo&#10;&#10;Description automatically generated" id="31" name="Google Shape;31;p7"/>
          <p:cNvPicPr preferRelativeResize="0"/>
          <p:nvPr/>
        </p:nvPicPr>
        <p:blipFill rotWithShape="1">
          <a:blip r:embed="rId2">
            <a:alphaModFix/>
          </a:blip>
          <a:srcRect b="0" l="0" r="0" t="0"/>
          <a:stretch/>
        </p:blipFill>
        <p:spPr>
          <a:xfrm>
            <a:off x="8235746" y="6034906"/>
            <a:ext cx="3599001" cy="5539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2" name="Shape 32"/>
        <p:cNvGrpSpPr/>
        <p:nvPr/>
      </p:nvGrpSpPr>
      <p:grpSpPr>
        <a:xfrm>
          <a:off x="0" y="0"/>
          <a:ext cx="0" cy="0"/>
          <a:chOff x="0" y="0"/>
          <a:chExt cx="0" cy="0"/>
        </a:xfrm>
      </p:grpSpPr>
      <p:pic>
        <p:nvPicPr>
          <p:cNvPr descr="A blue text on a black background&#10;&#10;Description automatically generated" id="33" name="Google Shape;33;p8"/>
          <p:cNvPicPr preferRelativeResize="0"/>
          <p:nvPr/>
        </p:nvPicPr>
        <p:blipFill rotWithShape="1">
          <a:blip r:embed="rId2">
            <a:alphaModFix/>
          </a:blip>
          <a:srcRect b="0" l="0" r="0" t="0"/>
          <a:stretch/>
        </p:blipFill>
        <p:spPr>
          <a:xfrm>
            <a:off x="2821722" y="728523"/>
            <a:ext cx="6548553" cy="50436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rgbClr val="075697"/>
        </a:solidFill>
      </p:bgPr>
    </p:bg>
    <p:spTree>
      <p:nvGrpSpPr>
        <p:cNvPr id="34" name="Shape 34"/>
        <p:cNvGrpSpPr/>
        <p:nvPr/>
      </p:nvGrpSpPr>
      <p:grpSpPr>
        <a:xfrm>
          <a:off x="0" y="0"/>
          <a:ext cx="0" cy="0"/>
          <a:chOff x="0" y="0"/>
          <a:chExt cx="0" cy="0"/>
        </a:xfrm>
      </p:grpSpPr>
      <p:pic>
        <p:nvPicPr>
          <p:cNvPr descr="A black and white logo&#10;&#10;Description automatically generated" id="35" name="Google Shape;35;p9"/>
          <p:cNvPicPr preferRelativeResize="0"/>
          <p:nvPr/>
        </p:nvPicPr>
        <p:blipFill rotWithShape="1">
          <a:blip r:embed="rId2">
            <a:alphaModFix/>
          </a:blip>
          <a:srcRect b="0" l="0" r="0" t="0"/>
          <a:stretch/>
        </p:blipFill>
        <p:spPr>
          <a:xfrm>
            <a:off x="658422" y="2303584"/>
            <a:ext cx="10875156" cy="167399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1"/>
        </a:solidFill>
      </p:bgPr>
    </p:bg>
    <p:spTree>
      <p:nvGrpSpPr>
        <p:cNvPr id="36" name="Shape 36"/>
        <p:cNvGrpSpPr/>
        <p:nvPr/>
      </p:nvGrpSpPr>
      <p:grpSpPr>
        <a:xfrm>
          <a:off x="0" y="0"/>
          <a:ext cx="0" cy="0"/>
          <a:chOff x="0" y="0"/>
          <a:chExt cx="0" cy="0"/>
        </a:xfrm>
      </p:grpSpPr>
      <p:sp>
        <p:nvSpPr>
          <p:cNvPr id="37" name="Google Shape;37;p1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xelated eagle and fleur-de-lis&#10;&#10;Description automatically generated" id="38" name="Google Shape;38;p10"/>
          <p:cNvPicPr preferRelativeResize="0"/>
          <p:nvPr/>
        </p:nvPicPr>
        <p:blipFill rotWithShape="1">
          <a:blip r:embed="rId2">
            <a:alphaModFix/>
          </a:blip>
          <a:srcRect b="0" l="0" r="0" t="0"/>
          <a:stretch/>
        </p:blipFill>
        <p:spPr>
          <a:xfrm>
            <a:off x="1881484" y="1600200"/>
            <a:ext cx="8299718" cy="1283211"/>
          </a:xfrm>
          <a:prstGeom prst="rect">
            <a:avLst/>
          </a:prstGeom>
          <a:noFill/>
          <a:ln>
            <a:noFill/>
          </a:ln>
        </p:spPr>
      </p:pic>
      <p:pic>
        <p:nvPicPr>
          <p:cNvPr id="39" name="Google Shape;39;p10" title="Scouting America Anthem"/>
          <p:cNvPicPr preferRelativeResize="0"/>
          <p:nvPr/>
        </p:nvPicPr>
        <p:blipFill rotWithShape="1">
          <a:blip r:embed="rId3">
            <a:alphaModFix/>
          </a:blip>
          <a:srcRect b="0" l="0" r="0" t="0"/>
          <a:stretch/>
        </p:blipFill>
        <p:spPr>
          <a:xfrm>
            <a:off x="836177" y="457200"/>
            <a:ext cx="10519647" cy="5943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75697"/>
              </a:buClr>
              <a:buSzPts val="4400"/>
              <a:buFont typeface="Arial Black"/>
              <a:buNone/>
              <a:defRPr b="0" i="0" sz="4400" u="none" cap="none" strike="noStrike">
                <a:solidFill>
                  <a:srgbClr val="075697"/>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hyperlink" Target="https://www.northernstar.org/news/enavigator/a-scouts-guide-to-earning-eagle" TargetMode="External"/><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www.northernstar.org/News/eNavigator/a-scouts-guide-to-earning-eagle" TargetMode="External"/><Relationship Id="rId4" Type="http://schemas.openxmlformats.org/officeDocument/2006/relationships/image" Target="../media/image9.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www.northernstar.org/news/enavigator/a-scouts-guide-to-earning-eagle" TargetMode="External"/><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adobe.com/"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mailto:Darola@northernstar.org"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hyperlink" Target="https://www.scouting.org/programs/scouts-bsa/advancement-and-awards/resources/" TargetMode="External"/><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9.png"/><Relationship Id="rId7" Type="http://schemas.openxmlformats.org/officeDocument/2006/relationships/hyperlink" Target="http://scoutbook.scouting.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hyperlink" Target="https://www.northernstar.org/portals/0/Forms/Eagle-Scout-Data-Post-Card-xtd.pdf" TargetMode="Externa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7.jpg"/><Relationship Id="rId4" Type="http://schemas.openxmlformats.org/officeDocument/2006/relationships/image" Target="../media/image11.jpg"/><Relationship Id="rId5" Type="http://schemas.openxmlformats.org/officeDocument/2006/relationships/image" Target="../media/image9.png"/><Relationship Id="rId6" Type="http://schemas.openxmlformats.org/officeDocument/2006/relationships/image" Target="../media/image18.jpg"/><Relationship Id="rId7" Type="http://schemas.openxmlformats.org/officeDocument/2006/relationships/image" Target="../media/image20.jpg"/><Relationship Id="rId8"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www.northernstar.org/News/eNavigator/a-scouts-guide-to-earning-eagle" TargetMode="External"/><Relationship Id="rId4" Type="http://schemas.openxmlformats.org/officeDocument/2006/relationships/hyperlink" Target="http://www.scouting.org/advancement" TargetMode="External"/><Relationship Id="rId5" Type="http://schemas.openxmlformats.org/officeDocument/2006/relationships/image" Target="../media/image9.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www.scouting.org/resources/guide-to-advancement/" TargetMode="External"/><Relationship Id="rId4" Type="http://schemas.openxmlformats.org/officeDocument/2006/relationships/image" Target="../media/image23.jpg"/><Relationship Id="rId5" Type="http://schemas.openxmlformats.org/officeDocument/2006/relationships/image" Target="../media/image9.png"/><Relationship Id="rId6" Type="http://schemas.openxmlformats.org/officeDocument/2006/relationships/image" Target="../media/image17.jpg"/><Relationship Id="rId7"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s://www.northernstar.org/news/enavigator/a-scouts-guide-to-earning-eagl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scouting.org/health-and-safety/gss/gss01/"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txBox="1"/>
          <p:nvPr>
            <p:ph idx="4294967295" type="ctrTitle"/>
          </p:nvPr>
        </p:nvSpPr>
        <p:spPr>
          <a:xfrm>
            <a:off x="4304250" y="760975"/>
            <a:ext cx="7675800" cy="14223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4800">
                <a:solidFill>
                  <a:srgbClr val="C00000"/>
                </a:solidFill>
              </a:rPr>
              <a:t>Life to Eagle: </a:t>
            </a:r>
            <a:endParaRPr b="1" sz="4800">
              <a:solidFill>
                <a:srgbClr val="C00000"/>
              </a:solidFill>
            </a:endParaRPr>
          </a:p>
          <a:p>
            <a:pPr indent="0" lvl="0" marL="0" rtl="0" algn="l">
              <a:spcBef>
                <a:spcPts val="0"/>
              </a:spcBef>
              <a:spcAft>
                <a:spcPts val="0"/>
              </a:spcAft>
              <a:buNone/>
            </a:pPr>
            <a:r>
              <a:rPr b="1" lang="en-US" sz="4800">
                <a:solidFill>
                  <a:srgbClr val="C00000"/>
                </a:solidFill>
              </a:rPr>
              <a:t>Reaching the Summit</a:t>
            </a:r>
            <a:endParaRPr/>
          </a:p>
        </p:txBody>
      </p:sp>
      <p:sp>
        <p:nvSpPr>
          <p:cNvPr id="97" name="Google Shape;97;p21"/>
          <p:cNvSpPr txBox="1"/>
          <p:nvPr/>
        </p:nvSpPr>
        <p:spPr>
          <a:xfrm>
            <a:off x="5255400" y="2485675"/>
            <a:ext cx="6477000" cy="3324600"/>
          </a:xfrm>
          <a:prstGeom prst="rect">
            <a:avLst/>
          </a:prstGeom>
          <a:noFill/>
          <a:ln>
            <a:noFill/>
          </a:ln>
        </p:spPr>
        <p:txBody>
          <a:bodyPr anchorCtr="0" anchor="t" bIns="45700" lIns="91425" spcFirstLastPara="1" rIns="91425" wrap="square" tIns="45700">
            <a:spAutoFit/>
          </a:bodyPr>
          <a:lstStyle/>
          <a:p>
            <a:pPr indent="-469900" lvl="0" marL="457200" marR="0" rtl="0" algn="l">
              <a:lnSpc>
                <a:spcPct val="150000"/>
              </a:lnSpc>
              <a:spcBef>
                <a:spcPts val="0"/>
              </a:spcBef>
              <a:spcAft>
                <a:spcPts val="0"/>
              </a:spcAft>
              <a:buClr>
                <a:schemeClr val="dk1"/>
              </a:buClr>
              <a:buSzPts val="3000"/>
              <a:buFont typeface="Noto Sans Symbols"/>
              <a:buChar char="➥"/>
            </a:pPr>
            <a:r>
              <a:rPr b="0" i="0" lang="en-US" sz="3000" u="none" cap="none" strike="noStrike">
                <a:solidFill>
                  <a:schemeClr val="dk1"/>
                </a:solidFill>
                <a:latin typeface="Arial"/>
                <a:ea typeface="Arial"/>
                <a:cs typeface="Arial"/>
                <a:sym typeface="Arial"/>
              </a:rPr>
              <a:t>Process Overview</a:t>
            </a:r>
            <a:endParaRPr b="0" i="0" sz="3000" u="none" cap="none" strike="noStrike">
              <a:solidFill>
                <a:schemeClr val="dk1"/>
              </a:solidFill>
              <a:latin typeface="Arial"/>
              <a:ea typeface="Arial"/>
              <a:cs typeface="Arial"/>
              <a:sym typeface="Arial"/>
            </a:endParaRPr>
          </a:p>
          <a:p>
            <a:pPr indent="-469900" lvl="0" marL="457200" marR="0" rtl="0" algn="l">
              <a:lnSpc>
                <a:spcPct val="150000"/>
              </a:lnSpc>
              <a:spcBef>
                <a:spcPts val="0"/>
              </a:spcBef>
              <a:spcAft>
                <a:spcPts val="0"/>
              </a:spcAft>
              <a:buClr>
                <a:schemeClr val="dk1"/>
              </a:buClr>
              <a:buSzPts val="3000"/>
              <a:buFont typeface="Noto Sans Symbols"/>
              <a:buChar char="➥"/>
            </a:pPr>
            <a:r>
              <a:rPr b="0" i="0" lang="en-US" sz="3000" u="none" cap="none" strike="noStrike">
                <a:solidFill>
                  <a:schemeClr val="dk1"/>
                </a:solidFill>
                <a:latin typeface="Arial"/>
                <a:ea typeface="Arial"/>
                <a:cs typeface="Arial"/>
                <a:sym typeface="Arial"/>
              </a:rPr>
              <a:t>Eagle Service Project</a:t>
            </a:r>
            <a:endParaRPr sz="3000">
              <a:solidFill>
                <a:schemeClr val="dk1"/>
              </a:solidFill>
            </a:endParaRPr>
          </a:p>
          <a:p>
            <a:pPr indent="-469900" lvl="0" marL="457200" marR="0" rtl="0" algn="l">
              <a:lnSpc>
                <a:spcPct val="150000"/>
              </a:lnSpc>
              <a:spcBef>
                <a:spcPts val="0"/>
              </a:spcBef>
              <a:spcAft>
                <a:spcPts val="0"/>
              </a:spcAft>
              <a:buClr>
                <a:schemeClr val="dk1"/>
              </a:buClr>
              <a:buSzPts val="3000"/>
              <a:buFont typeface="Noto Sans Symbols"/>
              <a:buChar char="➥"/>
            </a:pPr>
            <a:r>
              <a:rPr b="0" i="0" lang="en-US" sz="3000" u="none" cap="none" strike="noStrike">
                <a:solidFill>
                  <a:schemeClr val="dk1"/>
                </a:solidFill>
                <a:latin typeface="Arial"/>
                <a:ea typeface="Arial"/>
                <a:cs typeface="Arial"/>
                <a:sym typeface="Arial"/>
              </a:rPr>
              <a:t>Eagle Application Process</a:t>
            </a:r>
            <a:endParaRPr sz="3000">
              <a:solidFill>
                <a:schemeClr val="dk1"/>
              </a:solidFill>
            </a:endParaRPr>
          </a:p>
          <a:p>
            <a:pPr indent="-469900" lvl="0" marL="457200" marR="0" rtl="0" algn="l">
              <a:lnSpc>
                <a:spcPct val="150000"/>
              </a:lnSpc>
              <a:spcBef>
                <a:spcPts val="0"/>
              </a:spcBef>
              <a:spcAft>
                <a:spcPts val="0"/>
              </a:spcAft>
              <a:buClr>
                <a:schemeClr val="dk1"/>
              </a:buClr>
              <a:buSzPts val="3000"/>
              <a:buFont typeface="Noto Sans Symbols"/>
              <a:buChar char="➥"/>
            </a:pPr>
            <a:r>
              <a:rPr b="0" i="0" lang="en-US" sz="3000" u="none" cap="none" strike="noStrike">
                <a:solidFill>
                  <a:schemeClr val="dk1"/>
                </a:solidFill>
                <a:latin typeface="Arial"/>
                <a:ea typeface="Arial"/>
                <a:cs typeface="Arial"/>
                <a:sym typeface="Arial"/>
              </a:rPr>
              <a:t>Eagle Board of Review</a:t>
            </a:r>
            <a:endParaRPr sz="3000">
              <a:solidFill>
                <a:schemeClr val="dk1"/>
              </a:solidFill>
            </a:endParaRPr>
          </a:p>
          <a:p>
            <a:pPr indent="-469900" lvl="0" marL="457200" marR="0" rtl="0" algn="l">
              <a:lnSpc>
                <a:spcPct val="150000"/>
              </a:lnSpc>
              <a:spcBef>
                <a:spcPts val="0"/>
              </a:spcBef>
              <a:spcAft>
                <a:spcPts val="0"/>
              </a:spcAft>
              <a:buClr>
                <a:schemeClr val="dk1"/>
              </a:buClr>
              <a:buSzPts val="3000"/>
              <a:buFont typeface="Noto Sans Symbols"/>
              <a:buChar char="➥"/>
            </a:pPr>
            <a:r>
              <a:rPr b="0" i="0" lang="en-US" sz="3000" u="none" cap="none" strike="noStrike">
                <a:solidFill>
                  <a:schemeClr val="dk1"/>
                </a:solidFill>
                <a:latin typeface="Arial"/>
                <a:ea typeface="Arial"/>
                <a:cs typeface="Arial"/>
                <a:sym typeface="Arial"/>
              </a:rPr>
              <a:t>Eagle Court of Honor</a:t>
            </a:r>
            <a:endParaRPr b="0" i="0" sz="3000" u="none" cap="none" strike="noStrike">
              <a:solidFill>
                <a:schemeClr val="lt1"/>
              </a:solidFill>
              <a:latin typeface="Arial"/>
              <a:ea typeface="Arial"/>
              <a:cs typeface="Arial"/>
              <a:sym typeface="Arial"/>
            </a:endParaRPr>
          </a:p>
        </p:txBody>
      </p:sp>
      <p:pic>
        <p:nvPicPr>
          <p:cNvPr id="98" name="Google Shape;98;p21"/>
          <p:cNvPicPr preferRelativeResize="0"/>
          <p:nvPr/>
        </p:nvPicPr>
        <p:blipFill>
          <a:blip r:embed="rId3">
            <a:alphaModFix/>
          </a:blip>
          <a:stretch>
            <a:fillRect/>
          </a:stretch>
        </p:blipFill>
        <p:spPr>
          <a:xfrm>
            <a:off x="94375" y="996176"/>
            <a:ext cx="4209876" cy="4209876"/>
          </a:xfrm>
          <a:prstGeom prst="rect">
            <a:avLst/>
          </a:prstGeom>
          <a:noFill/>
          <a:ln>
            <a:noFill/>
          </a:ln>
        </p:spPr>
      </p:pic>
      <p:pic>
        <p:nvPicPr>
          <p:cNvPr id="99" name="Google Shape;99;p21" title="logo.png">
            <a:hlinkClick r:id="rId4"/>
          </p:cNvPr>
          <p:cNvPicPr preferRelativeResize="0"/>
          <p:nvPr/>
        </p:nvPicPr>
        <p:blipFill>
          <a:blip r:embed="rId5">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0"/>
          <p:cNvSpPr txBox="1"/>
          <p:nvPr>
            <p:ph idx="1" type="body"/>
          </p:nvPr>
        </p:nvSpPr>
        <p:spPr>
          <a:xfrm>
            <a:off x="547500" y="1736663"/>
            <a:ext cx="11097000" cy="3732600"/>
          </a:xfrm>
          <a:prstGeom prst="rect">
            <a:avLst/>
          </a:prstGeom>
          <a:noFill/>
          <a:ln>
            <a:noFill/>
          </a:ln>
        </p:spPr>
        <p:txBody>
          <a:bodyPr anchorCtr="0" anchor="t" bIns="45700" lIns="91425" spcFirstLastPara="1" rIns="91425" wrap="square" tIns="45700">
            <a:spAutoFit/>
          </a:bodyPr>
          <a:lstStyle/>
          <a:p>
            <a:pPr indent="0" lvl="0" marL="76200" rtl="0" algn="ctr">
              <a:lnSpc>
                <a:spcPct val="150000"/>
              </a:lnSpc>
              <a:spcBef>
                <a:spcPts val="0"/>
              </a:spcBef>
              <a:spcAft>
                <a:spcPts val="0"/>
              </a:spcAft>
              <a:buSzPts val="2660"/>
              <a:buNone/>
            </a:pPr>
            <a:r>
              <a:rPr lang="en-US" sz="2700"/>
              <a:t>In addition to providing service and fulfilling the part</a:t>
            </a:r>
            <a:r>
              <a:rPr lang="en-US" sz="2700"/>
              <a:t> </a:t>
            </a:r>
            <a:r>
              <a:rPr lang="en-US" sz="2700"/>
              <a:t>of the Scout Oath, </a:t>
            </a:r>
            <a:endParaRPr sz="2700"/>
          </a:p>
          <a:p>
            <a:pPr indent="0" lvl="0" marL="76200" rtl="0" algn="ctr">
              <a:lnSpc>
                <a:spcPct val="150000"/>
              </a:lnSpc>
              <a:spcBef>
                <a:spcPts val="0"/>
              </a:spcBef>
              <a:spcAft>
                <a:spcPts val="0"/>
              </a:spcAft>
              <a:buSzPts val="2660"/>
              <a:buNone/>
            </a:pPr>
            <a:r>
              <a:rPr lang="en-US" sz="2700"/>
              <a:t>“to help other people at all</a:t>
            </a:r>
            <a:r>
              <a:rPr lang="en-US" sz="2700"/>
              <a:t> </a:t>
            </a:r>
            <a:r>
              <a:rPr lang="en-US" sz="2700"/>
              <a:t>times”, </a:t>
            </a:r>
            <a:endParaRPr sz="2700"/>
          </a:p>
          <a:p>
            <a:pPr indent="0" lvl="0" marL="76200" rtl="0" algn="ctr">
              <a:lnSpc>
                <a:spcPct val="150000"/>
              </a:lnSpc>
              <a:spcBef>
                <a:spcPts val="0"/>
              </a:spcBef>
              <a:spcAft>
                <a:spcPts val="0"/>
              </a:spcAft>
              <a:buSzPts val="2660"/>
              <a:buNone/>
            </a:pPr>
            <a:r>
              <a:rPr lang="en-US" sz="2700"/>
              <a:t>one of the primary purposes of the Eagle</a:t>
            </a:r>
            <a:r>
              <a:rPr lang="en-US" sz="2700"/>
              <a:t> </a:t>
            </a:r>
            <a:r>
              <a:rPr lang="en-US" sz="2700"/>
              <a:t>Scout service project is to demonstrate, or hone, or</a:t>
            </a:r>
            <a:r>
              <a:rPr lang="en-US" sz="2700"/>
              <a:t> </a:t>
            </a:r>
            <a:r>
              <a:rPr lang="en-US" sz="2700"/>
              <a:t>to learn and develop leadership skills. </a:t>
            </a:r>
            <a:endParaRPr sz="2700"/>
          </a:p>
          <a:p>
            <a:pPr indent="0" lvl="0" marL="76200" rtl="0" algn="ctr">
              <a:lnSpc>
                <a:spcPct val="150000"/>
              </a:lnSpc>
              <a:spcBef>
                <a:spcPts val="420"/>
              </a:spcBef>
              <a:spcAft>
                <a:spcPts val="0"/>
              </a:spcAft>
              <a:buSzPts val="2660"/>
              <a:buNone/>
            </a:pPr>
            <a:r>
              <a:rPr lang="en-US" sz="2700"/>
              <a:t>Related to</a:t>
            </a:r>
            <a:r>
              <a:rPr lang="en-US" sz="2700"/>
              <a:t> </a:t>
            </a:r>
            <a:r>
              <a:rPr lang="en-US" sz="2700"/>
              <a:t>this are important lessons in project management</a:t>
            </a:r>
            <a:r>
              <a:rPr lang="en-US" sz="2700"/>
              <a:t> </a:t>
            </a:r>
            <a:endParaRPr sz="2700"/>
          </a:p>
          <a:p>
            <a:pPr indent="0" lvl="0" marL="76200" rtl="0" algn="ctr">
              <a:lnSpc>
                <a:spcPct val="150000"/>
              </a:lnSpc>
              <a:spcBef>
                <a:spcPts val="420"/>
              </a:spcBef>
              <a:spcAft>
                <a:spcPts val="0"/>
              </a:spcAft>
              <a:buSzPts val="2660"/>
              <a:buNone/>
            </a:pPr>
            <a:r>
              <a:rPr lang="en-US" sz="2700"/>
              <a:t>and taking responsibility for a significant</a:t>
            </a:r>
            <a:r>
              <a:rPr lang="en-US" sz="2700"/>
              <a:t> </a:t>
            </a:r>
            <a:r>
              <a:rPr lang="en-US" sz="2700"/>
              <a:t>accomplishment.</a:t>
            </a:r>
            <a:endParaRPr sz="2700"/>
          </a:p>
        </p:txBody>
      </p:sp>
      <p:pic>
        <p:nvPicPr>
          <p:cNvPr id="169" name="Google Shape;169;p30"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
        <p:nvSpPr>
          <p:cNvPr id="170" name="Google Shape;170;p30"/>
          <p:cNvSpPr txBox="1"/>
          <p:nvPr>
            <p:ph type="title"/>
          </p:nvPr>
        </p:nvSpPr>
        <p:spPr>
          <a:xfrm>
            <a:off x="198900" y="253075"/>
            <a:ext cx="117942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Eagle Scout Rank Requirement #5</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1024825" y="331575"/>
            <a:ext cx="103350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Guidelines and Restrictions</a:t>
            </a:r>
            <a:endParaRPr sz="4800"/>
          </a:p>
        </p:txBody>
      </p:sp>
      <p:sp>
        <p:nvSpPr>
          <p:cNvPr id="176" name="Google Shape;176;p31"/>
          <p:cNvSpPr txBox="1"/>
          <p:nvPr>
            <p:ph idx="1" type="body"/>
          </p:nvPr>
        </p:nvSpPr>
        <p:spPr>
          <a:xfrm>
            <a:off x="490250" y="1530050"/>
            <a:ext cx="11257800" cy="4665600"/>
          </a:xfrm>
          <a:prstGeom prst="rect">
            <a:avLst/>
          </a:prstGeom>
          <a:noFill/>
          <a:ln>
            <a:noFill/>
          </a:ln>
        </p:spPr>
        <p:txBody>
          <a:bodyPr anchorCtr="0" anchor="t" bIns="45700" lIns="91425" spcFirstLastPara="1" rIns="91425" wrap="square" tIns="45700">
            <a:normAutofit/>
          </a:bodyPr>
          <a:lstStyle/>
          <a:p>
            <a:pPr indent="-406400" lvl="0" marL="457200" rtl="0" algn="l">
              <a:lnSpc>
                <a:spcPct val="115000"/>
              </a:lnSpc>
              <a:spcBef>
                <a:spcPts val="0"/>
              </a:spcBef>
              <a:spcAft>
                <a:spcPts val="0"/>
              </a:spcAft>
              <a:buSzPts val="2800"/>
              <a:buChar char="➢"/>
            </a:pPr>
            <a:r>
              <a:rPr lang="en-US" sz="2800"/>
              <a:t>There are no required minimum hours for a project.</a:t>
            </a:r>
            <a:endParaRPr/>
          </a:p>
          <a:p>
            <a:pPr indent="-406400" lvl="0" marL="457200" rtl="0" algn="l">
              <a:lnSpc>
                <a:spcPct val="115000"/>
              </a:lnSpc>
              <a:spcBef>
                <a:spcPts val="1000"/>
              </a:spcBef>
              <a:spcAft>
                <a:spcPts val="0"/>
              </a:spcAft>
              <a:buSzPts val="2800"/>
              <a:buChar char="➢"/>
            </a:pPr>
            <a:r>
              <a:rPr lang="en-US" sz="2800"/>
              <a:t>Routine labor is not appropriate for a project.</a:t>
            </a:r>
            <a:endParaRPr/>
          </a:p>
          <a:p>
            <a:pPr indent="-406400" lvl="0" marL="457200" rtl="0" algn="l">
              <a:lnSpc>
                <a:spcPct val="115000"/>
              </a:lnSpc>
              <a:spcBef>
                <a:spcPts val="1000"/>
              </a:spcBef>
              <a:spcAft>
                <a:spcPts val="0"/>
              </a:spcAft>
              <a:buSzPts val="2800"/>
              <a:buChar char="➢"/>
            </a:pPr>
            <a:r>
              <a:rPr lang="en-US" sz="2800"/>
              <a:t>Projects may not be of a commercial nature or for a business.</a:t>
            </a:r>
            <a:endParaRPr/>
          </a:p>
          <a:p>
            <a:pPr indent="-406400" lvl="0" marL="457200" rtl="0" algn="l">
              <a:lnSpc>
                <a:spcPct val="115000"/>
              </a:lnSpc>
              <a:spcBef>
                <a:spcPts val="1000"/>
              </a:spcBef>
              <a:spcAft>
                <a:spcPts val="0"/>
              </a:spcAft>
              <a:buSzPts val="2800"/>
              <a:buChar char="➢"/>
            </a:pPr>
            <a:r>
              <a:rPr lang="en-US" sz="2800"/>
              <a:t>Projects may not be a fundraiser as the primary effort.</a:t>
            </a:r>
            <a:endParaRPr/>
          </a:p>
          <a:p>
            <a:pPr indent="-406400" lvl="0" marL="457200" rtl="0" algn="l">
              <a:lnSpc>
                <a:spcPct val="115000"/>
              </a:lnSpc>
              <a:spcBef>
                <a:spcPts val="1000"/>
              </a:spcBef>
              <a:spcAft>
                <a:spcPts val="0"/>
              </a:spcAft>
              <a:buSzPts val="2800"/>
              <a:buChar char="➢"/>
            </a:pPr>
            <a:r>
              <a:rPr lang="en-US"/>
              <a:t>M</a:t>
            </a:r>
            <a:r>
              <a:rPr lang="en-US" sz="2800"/>
              <a:t>ore than one Eagle candidate may not receive credit for a project.</a:t>
            </a:r>
            <a:endParaRPr/>
          </a:p>
          <a:p>
            <a:pPr indent="-406400" lvl="0" marL="457200" rtl="0" algn="l">
              <a:lnSpc>
                <a:spcPct val="115000"/>
              </a:lnSpc>
              <a:spcBef>
                <a:spcPts val="1000"/>
              </a:spcBef>
              <a:spcAft>
                <a:spcPts val="1000"/>
              </a:spcAft>
              <a:buSzPts val="2800"/>
              <a:buChar char="➢"/>
            </a:pPr>
            <a:r>
              <a:rPr lang="en-US" sz="2800"/>
              <a:t>Project may not be performed for </a:t>
            </a:r>
            <a:r>
              <a:rPr lang="en-US"/>
              <a:t>Scouting America</a:t>
            </a:r>
            <a:r>
              <a:rPr lang="en-US" sz="2800"/>
              <a:t>, its councils, districts, units, or their properties.</a:t>
            </a:r>
            <a:endParaRPr/>
          </a:p>
        </p:txBody>
      </p:sp>
      <p:sp>
        <p:nvSpPr>
          <p:cNvPr id="177" name="Google Shape;177;p31"/>
          <p:cNvSpPr txBox="1"/>
          <p:nvPr>
            <p:ph idx="12" type="sldNum"/>
          </p:nvPr>
        </p:nvSpPr>
        <p:spPr>
          <a:xfrm>
            <a:off x="11582401" y="6508751"/>
            <a:ext cx="550332"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id="178" name="Google Shape;178;p31"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255150" y="365125"/>
            <a:ext cx="11681700" cy="12837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300"/>
              <a:t>The Five Tests of an Acceptable </a:t>
            </a:r>
            <a:endParaRPr sz="4300"/>
          </a:p>
          <a:p>
            <a:pPr indent="0" lvl="0" marL="0" rtl="0" algn="ctr">
              <a:spcBef>
                <a:spcPts val="0"/>
              </a:spcBef>
              <a:spcAft>
                <a:spcPts val="0"/>
              </a:spcAft>
              <a:buNone/>
            </a:pPr>
            <a:r>
              <a:rPr lang="en-US" sz="4300"/>
              <a:t>Eagle Scout Service Project:</a:t>
            </a:r>
            <a:endParaRPr sz="4300"/>
          </a:p>
        </p:txBody>
      </p:sp>
      <p:sp>
        <p:nvSpPr>
          <p:cNvPr id="184" name="Google Shape;184;p32"/>
          <p:cNvSpPr txBox="1"/>
          <p:nvPr>
            <p:ph idx="1" type="body"/>
          </p:nvPr>
        </p:nvSpPr>
        <p:spPr>
          <a:xfrm>
            <a:off x="255150" y="1844450"/>
            <a:ext cx="11681700" cy="4351200"/>
          </a:xfrm>
          <a:prstGeom prst="rect">
            <a:avLst/>
          </a:prstGeom>
          <a:noFill/>
          <a:ln>
            <a:noFill/>
          </a:ln>
        </p:spPr>
        <p:txBody>
          <a:bodyPr anchorCtr="0" anchor="t" bIns="45700" lIns="91425" spcFirstLastPara="1" rIns="91425" wrap="square" tIns="45700">
            <a:normAutofit lnSpcReduction="10000"/>
          </a:bodyPr>
          <a:lstStyle/>
          <a:p>
            <a:pPr indent="0" lvl="0" marL="76200" rtl="0" algn="ctr">
              <a:lnSpc>
                <a:spcPct val="85000"/>
              </a:lnSpc>
              <a:spcBef>
                <a:spcPts val="0"/>
              </a:spcBef>
              <a:spcAft>
                <a:spcPts val="0"/>
              </a:spcAft>
              <a:buSzPts val="3040"/>
              <a:buNone/>
            </a:pPr>
            <a:r>
              <a:rPr lang="en-US" sz="2700"/>
              <a:t>The proposal is an overview, but also the beginnings of planning. </a:t>
            </a:r>
            <a:endParaRPr sz="2700"/>
          </a:p>
          <a:p>
            <a:pPr indent="0" lvl="0" marL="76200" rtl="0" algn="ctr">
              <a:lnSpc>
                <a:spcPct val="85000"/>
              </a:lnSpc>
              <a:spcBef>
                <a:spcPts val="0"/>
              </a:spcBef>
              <a:spcAft>
                <a:spcPts val="0"/>
              </a:spcAft>
              <a:buSzPts val="3040"/>
              <a:buNone/>
            </a:pPr>
            <a:r>
              <a:rPr lang="en-US" sz="2700"/>
              <a:t>It shows the unit leader and any representatives of a unit committee, council, or district that the following tests can be met</a:t>
            </a:r>
            <a:r>
              <a:rPr lang="en-US" sz="2700"/>
              <a:t>:</a:t>
            </a:r>
            <a:endParaRPr sz="2700"/>
          </a:p>
          <a:p>
            <a:pPr indent="0" lvl="0" marL="76200" rtl="0" algn="l">
              <a:lnSpc>
                <a:spcPct val="85000"/>
              </a:lnSpc>
              <a:spcBef>
                <a:spcPts val="0"/>
              </a:spcBef>
              <a:spcAft>
                <a:spcPts val="0"/>
              </a:spcAft>
              <a:buSzPts val="3040"/>
              <a:buNone/>
            </a:pPr>
            <a:r>
              <a:t/>
            </a:r>
            <a:endParaRPr sz="3000"/>
          </a:p>
          <a:p>
            <a:pPr indent="0" lvl="1" marL="76200" rtl="0" algn="l">
              <a:lnSpc>
                <a:spcPct val="150000"/>
              </a:lnSpc>
              <a:spcBef>
                <a:spcPts val="480"/>
              </a:spcBef>
              <a:spcAft>
                <a:spcPts val="0"/>
              </a:spcAft>
              <a:buSzPts val="2400"/>
              <a:buFont typeface="Tahoma"/>
              <a:buNone/>
            </a:pPr>
            <a:r>
              <a:rPr lang="en-US" sz="2400"/>
              <a:t>1. The project provides sufficient opportunity to meet the requirement. </a:t>
            </a:r>
            <a:endParaRPr sz="2400"/>
          </a:p>
          <a:p>
            <a:pPr indent="0" lvl="1" marL="76200" rtl="0" algn="l">
              <a:lnSpc>
                <a:spcPct val="150000"/>
              </a:lnSpc>
              <a:spcBef>
                <a:spcPts val="480"/>
              </a:spcBef>
              <a:spcAft>
                <a:spcPts val="0"/>
              </a:spcAft>
              <a:buSzPts val="2400"/>
              <a:buFont typeface="Tahoma"/>
              <a:buNone/>
            </a:pPr>
            <a:r>
              <a:rPr lang="en-US" sz="2400"/>
              <a:t>2. The project appears to be feasible. </a:t>
            </a:r>
            <a:endParaRPr sz="2400"/>
          </a:p>
          <a:p>
            <a:pPr indent="0" lvl="1" marL="76200" rtl="0" algn="l">
              <a:lnSpc>
                <a:spcPct val="150000"/>
              </a:lnSpc>
              <a:spcBef>
                <a:spcPts val="480"/>
              </a:spcBef>
              <a:spcAft>
                <a:spcPts val="0"/>
              </a:spcAft>
              <a:buSzPts val="2400"/>
              <a:buFont typeface="Tahoma"/>
              <a:buNone/>
            </a:pPr>
            <a:r>
              <a:rPr lang="en-US" sz="2400"/>
              <a:t>3. Safety issues will be addressed. </a:t>
            </a:r>
            <a:endParaRPr sz="2400"/>
          </a:p>
          <a:p>
            <a:pPr indent="0" lvl="1" marL="76200" rtl="0" algn="l">
              <a:lnSpc>
                <a:spcPct val="150000"/>
              </a:lnSpc>
              <a:spcBef>
                <a:spcPts val="480"/>
              </a:spcBef>
              <a:spcAft>
                <a:spcPts val="0"/>
              </a:spcAft>
              <a:buSzPts val="2400"/>
              <a:buFont typeface="Tahoma"/>
              <a:buNone/>
            </a:pPr>
            <a:r>
              <a:rPr lang="en-US" sz="2400"/>
              <a:t>4. Action steps for further detailed planning are included. </a:t>
            </a:r>
            <a:endParaRPr sz="2400"/>
          </a:p>
          <a:p>
            <a:pPr indent="0" lvl="1" marL="76200" rtl="0" algn="l">
              <a:lnSpc>
                <a:spcPct val="150000"/>
              </a:lnSpc>
              <a:spcBef>
                <a:spcPts val="480"/>
              </a:spcBef>
              <a:spcAft>
                <a:spcPts val="0"/>
              </a:spcAft>
              <a:buSzPts val="2400"/>
              <a:buFont typeface="Tahoma"/>
              <a:buNone/>
            </a:pPr>
            <a:r>
              <a:rPr lang="en-US" sz="2400"/>
              <a:t>5. The Scout is on the right track with a reasonable chance for a positive </a:t>
            </a:r>
            <a:r>
              <a:rPr lang="en-US"/>
              <a:t>e</a:t>
            </a:r>
            <a:r>
              <a:rPr lang="en-US" sz="2400"/>
              <a:t>xperience.</a:t>
            </a:r>
            <a:endParaRPr sz="2400"/>
          </a:p>
        </p:txBody>
      </p:sp>
      <p:sp>
        <p:nvSpPr>
          <p:cNvPr id="185" name="Google Shape;185;p32"/>
          <p:cNvSpPr txBox="1"/>
          <p:nvPr>
            <p:ph idx="12" type="sldNum"/>
          </p:nvPr>
        </p:nvSpPr>
        <p:spPr>
          <a:xfrm>
            <a:off x="11582401" y="6508751"/>
            <a:ext cx="550332"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id="186" name="Google Shape;186;p32"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0" name="Shape 190"/>
        <p:cNvGrpSpPr/>
        <p:nvPr/>
      </p:nvGrpSpPr>
      <p:grpSpPr>
        <a:xfrm>
          <a:off x="0" y="0"/>
          <a:ext cx="0" cy="0"/>
          <a:chOff x="0" y="0"/>
          <a:chExt cx="0" cy="0"/>
        </a:xfrm>
      </p:grpSpPr>
      <p:sp>
        <p:nvSpPr>
          <p:cNvPr id="191" name="Google Shape;191;p33"/>
          <p:cNvSpPr txBox="1"/>
          <p:nvPr>
            <p:ph type="title"/>
          </p:nvPr>
        </p:nvSpPr>
        <p:spPr>
          <a:xfrm>
            <a:off x="302400" y="360375"/>
            <a:ext cx="115872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Eagle Coaches</a:t>
            </a:r>
            <a:r>
              <a:rPr lang="en-US" sz="4800"/>
              <a:t> &amp; Concept Review</a:t>
            </a:r>
            <a:endParaRPr sz="4800"/>
          </a:p>
        </p:txBody>
      </p:sp>
      <p:sp>
        <p:nvSpPr>
          <p:cNvPr id="192" name="Google Shape;192;p33"/>
          <p:cNvSpPr txBox="1"/>
          <p:nvPr>
            <p:ph idx="1" type="body"/>
          </p:nvPr>
        </p:nvSpPr>
        <p:spPr>
          <a:xfrm>
            <a:off x="618450" y="1234263"/>
            <a:ext cx="10955100" cy="4844700"/>
          </a:xfrm>
          <a:prstGeom prst="rect">
            <a:avLst/>
          </a:prstGeom>
          <a:noFill/>
          <a:ln>
            <a:noFill/>
          </a:ln>
        </p:spPr>
        <p:txBody>
          <a:bodyPr anchorCtr="0" anchor="t" bIns="45700" lIns="91425" spcFirstLastPara="1" rIns="91425" wrap="square" tIns="45700">
            <a:noAutofit/>
          </a:bodyPr>
          <a:lstStyle/>
          <a:p>
            <a:pPr indent="-344170" lvl="0" marL="342900" rtl="0" algn="l">
              <a:lnSpc>
                <a:spcPct val="100000"/>
              </a:lnSpc>
              <a:spcBef>
                <a:spcPts val="0"/>
              </a:spcBef>
              <a:spcAft>
                <a:spcPts val="0"/>
              </a:spcAft>
              <a:buSzPts val="2300"/>
              <a:buChar char="➢"/>
            </a:pPr>
            <a:r>
              <a:rPr lang="en-US" sz="2300"/>
              <a:t>Concept review by the District is recommended for additional input and guidance, but not required. This may help validate project idea based on project guidelines and restrictions to ensure success.</a:t>
            </a:r>
            <a:endParaRPr sz="2300"/>
          </a:p>
          <a:p>
            <a:pPr indent="-344170" lvl="0" marL="342900" rtl="0" algn="l">
              <a:lnSpc>
                <a:spcPct val="100000"/>
              </a:lnSpc>
              <a:spcBef>
                <a:spcPts val="1000"/>
              </a:spcBef>
              <a:spcAft>
                <a:spcPts val="0"/>
              </a:spcAft>
              <a:buSzPts val="2300"/>
              <a:buChar char="➢"/>
            </a:pPr>
            <a:r>
              <a:rPr lang="en-US" sz="2300"/>
              <a:t>It is strongly recommended that Scouts use an Eagle Coach from the unit or District. They serve as an advisor, consultant, and a resource, encouraging the candidate to fully plan the project, secure resources, and to make wise decisions.</a:t>
            </a:r>
            <a:endParaRPr sz="2300"/>
          </a:p>
          <a:p>
            <a:pPr indent="-344170" lvl="0" marL="342900" rtl="0" algn="l">
              <a:lnSpc>
                <a:spcPct val="100000"/>
              </a:lnSpc>
              <a:spcBef>
                <a:spcPts val="1000"/>
              </a:spcBef>
              <a:spcAft>
                <a:spcPts val="0"/>
              </a:spcAft>
              <a:buSzPts val="2300"/>
              <a:buChar char="➢"/>
            </a:pPr>
            <a:r>
              <a:rPr lang="en-US" sz="2300"/>
              <a:t>Coach emphasizes those elements of a plan that, if ignored, could stop work or create health and safety issues and guides the Scout to evaluate the</a:t>
            </a:r>
            <a:r>
              <a:rPr lang="en-US" sz="2300"/>
              <a:t> plan’s strengths, weaknesses, and risks.</a:t>
            </a:r>
            <a:endParaRPr sz="2300"/>
          </a:p>
          <a:p>
            <a:pPr indent="-344170" lvl="0" marL="342900" rtl="0" algn="l">
              <a:lnSpc>
                <a:spcPct val="100000"/>
              </a:lnSpc>
              <a:spcBef>
                <a:spcPts val="1000"/>
              </a:spcBef>
              <a:spcAft>
                <a:spcPts val="1000"/>
              </a:spcAft>
              <a:buSzPts val="2300"/>
              <a:buChar char="➢"/>
            </a:pPr>
            <a:r>
              <a:rPr lang="en-US" sz="2300"/>
              <a:t>Coaches shall NOT dictate changes, withdraw approval, or take any other directive action.</a:t>
            </a:r>
            <a:endParaRPr sz="2300"/>
          </a:p>
        </p:txBody>
      </p:sp>
      <p:sp>
        <p:nvSpPr>
          <p:cNvPr id="193" name="Google Shape;193;p33"/>
          <p:cNvSpPr txBox="1"/>
          <p:nvPr>
            <p:ph idx="12" type="sldNum"/>
          </p:nvPr>
        </p:nvSpPr>
        <p:spPr>
          <a:xfrm>
            <a:off x="11582401" y="6508751"/>
            <a:ext cx="550332"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id="194" name="Google Shape;194;p33"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838200" y="365125"/>
            <a:ext cx="105156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Your District Eagle Team</a:t>
            </a:r>
            <a:endParaRPr sz="4800"/>
          </a:p>
        </p:txBody>
      </p:sp>
      <p:sp>
        <p:nvSpPr>
          <p:cNvPr id="201" name="Google Shape;201;p34"/>
          <p:cNvSpPr txBox="1"/>
          <p:nvPr>
            <p:ph idx="1" type="body"/>
          </p:nvPr>
        </p:nvSpPr>
        <p:spPr>
          <a:xfrm>
            <a:off x="338675" y="1843225"/>
            <a:ext cx="7473300" cy="3812400"/>
          </a:xfrm>
          <a:prstGeom prst="rect">
            <a:avLst/>
          </a:prstGeom>
          <a:noFill/>
          <a:ln>
            <a:noFill/>
          </a:ln>
        </p:spPr>
        <p:txBody>
          <a:bodyPr anchorCtr="0" anchor="t" bIns="45700" lIns="91425" spcFirstLastPara="1" rIns="91425" wrap="square" tIns="45700">
            <a:normAutofit/>
          </a:bodyPr>
          <a:lstStyle/>
          <a:p>
            <a:pPr indent="-323850" lvl="0" marL="342900" rtl="0" algn="l">
              <a:lnSpc>
                <a:spcPct val="85000"/>
              </a:lnSpc>
              <a:spcBef>
                <a:spcPts val="0"/>
              </a:spcBef>
              <a:spcAft>
                <a:spcPts val="0"/>
              </a:spcAft>
              <a:buSzPts val="2360"/>
              <a:buChar char="➯"/>
            </a:pPr>
            <a:r>
              <a:rPr lang="en-US" sz="2500"/>
              <a:t>Contact for Concept </a:t>
            </a:r>
            <a:r>
              <a:rPr lang="en-US" sz="2500"/>
              <a:t>I</a:t>
            </a:r>
            <a:r>
              <a:rPr lang="en-US" sz="2500"/>
              <a:t>nput and Project Proposal Approval</a:t>
            </a:r>
            <a:endParaRPr sz="2500"/>
          </a:p>
          <a:p>
            <a:pPr indent="-173990" lvl="0" marL="342900" rtl="0" algn="l">
              <a:lnSpc>
                <a:spcPct val="85000"/>
              </a:lnSpc>
              <a:spcBef>
                <a:spcPts val="420"/>
              </a:spcBef>
              <a:spcAft>
                <a:spcPts val="0"/>
              </a:spcAft>
              <a:buSzPts val="2660"/>
              <a:buNone/>
            </a:pPr>
            <a:r>
              <a:t/>
            </a:r>
            <a:endParaRPr sz="2500"/>
          </a:p>
          <a:p>
            <a:pPr indent="-323850" lvl="0" marL="342900" rtl="0" algn="l">
              <a:lnSpc>
                <a:spcPct val="85000"/>
              </a:lnSpc>
              <a:spcBef>
                <a:spcPts val="420"/>
              </a:spcBef>
              <a:spcAft>
                <a:spcPts val="0"/>
              </a:spcAft>
              <a:buSzPts val="2360"/>
              <a:buChar char="➯"/>
            </a:pPr>
            <a:r>
              <a:rPr lang="en-US" sz="2500"/>
              <a:t>They coordinate the Ea</a:t>
            </a:r>
            <a:r>
              <a:rPr lang="en-US" sz="2500"/>
              <a:t>gle </a:t>
            </a:r>
            <a:r>
              <a:rPr lang="en-US" sz="2500"/>
              <a:t>Board of Review</a:t>
            </a:r>
            <a:endParaRPr sz="2500"/>
          </a:p>
          <a:p>
            <a:pPr indent="0" lvl="0" marL="0" rtl="0" algn="l">
              <a:lnSpc>
                <a:spcPct val="85000"/>
              </a:lnSpc>
              <a:spcBef>
                <a:spcPts val="420"/>
              </a:spcBef>
              <a:spcAft>
                <a:spcPts val="0"/>
              </a:spcAft>
              <a:buNone/>
            </a:pPr>
            <a:r>
              <a:t/>
            </a:r>
            <a:endParaRPr sz="2500"/>
          </a:p>
          <a:p>
            <a:pPr indent="-323850" lvl="0" marL="342900" rtl="0" algn="l">
              <a:lnSpc>
                <a:spcPct val="85000"/>
              </a:lnSpc>
              <a:spcBef>
                <a:spcPts val="420"/>
              </a:spcBef>
              <a:spcAft>
                <a:spcPts val="0"/>
              </a:spcAft>
              <a:buSzPts val="2360"/>
              <a:buChar char="➯"/>
            </a:pPr>
            <a:r>
              <a:rPr lang="en-US" sz="2500"/>
              <a:t>Find your District</a:t>
            </a:r>
            <a:r>
              <a:rPr lang="en-US" sz="2500"/>
              <a:t> </a:t>
            </a:r>
            <a:r>
              <a:rPr lang="en-US" sz="2500"/>
              <a:t>Representative’s current contact information listed </a:t>
            </a:r>
            <a:r>
              <a:rPr lang="en-US" sz="2500"/>
              <a:t>on Northern Star Council</a:t>
            </a:r>
            <a:r>
              <a:rPr lang="en-US" sz="2500"/>
              <a:t>’s “Eagle Advancement Team By District” button on </a:t>
            </a:r>
            <a:r>
              <a:rPr lang="en-US" sz="2500" u="sng">
                <a:solidFill>
                  <a:schemeClr val="hlink"/>
                </a:solidFill>
                <a:hlinkClick r:id="rId3"/>
              </a:rPr>
              <a:t>A Scout's Guide to Earning Eagle</a:t>
            </a:r>
            <a:r>
              <a:rPr lang="en-US" sz="2500"/>
              <a:t>.</a:t>
            </a:r>
            <a:endParaRPr sz="2500"/>
          </a:p>
        </p:txBody>
      </p:sp>
      <p:pic>
        <p:nvPicPr>
          <p:cNvPr id="202" name="Google Shape;202;p34" title="logo.png"/>
          <p:cNvPicPr preferRelativeResize="0"/>
          <p:nvPr/>
        </p:nvPicPr>
        <p:blipFill>
          <a:blip r:embed="rId4">
            <a:alphaModFix/>
          </a:blip>
          <a:stretch>
            <a:fillRect/>
          </a:stretch>
        </p:blipFill>
        <p:spPr>
          <a:xfrm>
            <a:off x="627375" y="6195650"/>
            <a:ext cx="2151450" cy="602400"/>
          </a:xfrm>
          <a:prstGeom prst="rect">
            <a:avLst/>
          </a:prstGeom>
          <a:noFill/>
          <a:ln>
            <a:noFill/>
          </a:ln>
        </p:spPr>
      </p:pic>
      <p:pic>
        <p:nvPicPr>
          <p:cNvPr id="203" name="Google Shape;203;p34" title="qr-code (4).png"/>
          <p:cNvPicPr preferRelativeResize="0"/>
          <p:nvPr/>
        </p:nvPicPr>
        <p:blipFill>
          <a:blip r:embed="rId5">
            <a:alphaModFix/>
          </a:blip>
          <a:stretch>
            <a:fillRect/>
          </a:stretch>
        </p:blipFill>
        <p:spPr>
          <a:xfrm>
            <a:off x="8421878" y="1963025"/>
            <a:ext cx="2931926" cy="29319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nvSpPr>
        <p:spPr>
          <a:xfrm>
            <a:off x="5112675" y="1092575"/>
            <a:ext cx="6723300" cy="48912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Clr>
                <a:schemeClr val="dk1"/>
              </a:buClr>
              <a:buSzPts val="2000"/>
              <a:buFont typeface="Noto Sans Symbols"/>
              <a:buNone/>
            </a:pPr>
            <a:r>
              <a:rPr i="0" lang="en-US" sz="2400" u="none" cap="none" strike="noStrike">
                <a:solidFill>
                  <a:schemeClr val="dk1"/>
                </a:solidFill>
              </a:rPr>
              <a:t>Scouts MUST use the latest revision </a:t>
            </a:r>
            <a:r>
              <a:rPr lang="en-US" sz="2400">
                <a:solidFill>
                  <a:schemeClr val="dk1"/>
                </a:solidFill>
              </a:rPr>
              <a:t>[BSA #2023a] </a:t>
            </a:r>
            <a:r>
              <a:rPr i="0" lang="en-US" sz="2400" u="none" cap="none" strike="noStrike">
                <a:solidFill>
                  <a:schemeClr val="dk1"/>
                </a:solidFill>
              </a:rPr>
              <a:t>which may be found at</a:t>
            </a:r>
            <a:r>
              <a:rPr lang="en-US" sz="2400">
                <a:solidFill>
                  <a:schemeClr val="dk1"/>
                </a:solidFill>
              </a:rPr>
              <a:t> N</a:t>
            </a:r>
            <a:r>
              <a:rPr i="0" lang="en-US" sz="2400" u="none" cap="none" strike="noStrike">
                <a:solidFill>
                  <a:schemeClr val="dk1"/>
                </a:solidFill>
              </a:rPr>
              <a:t>orthern Star Council</a:t>
            </a:r>
            <a:r>
              <a:rPr lang="en-US" sz="2400">
                <a:solidFill>
                  <a:schemeClr val="dk1"/>
                </a:solidFill>
              </a:rPr>
              <a:t>’s</a:t>
            </a:r>
            <a:r>
              <a:rPr lang="en-US" sz="2400">
                <a:solidFill>
                  <a:srgbClr val="0000FF"/>
                </a:solidFill>
              </a:rPr>
              <a:t> </a:t>
            </a:r>
            <a:r>
              <a:rPr i="0" lang="en-US" sz="2400" u="sng" cap="none" strike="noStrike">
                <a:solidFill>
                  <a:schemeClr val="hlink"/>
                </a:solidFill>
                <a:hlinkClick r:id="rId3"/>
              </a:rPr>
              <a:t>A Scout’s Guide to Earning Eagle</a:t>
            </a:r>
            <a:r>
              <a:rPr lang="en-US" sz="2400">
                <a:solidFill>
                  <a:srgbClr val="333300"/>
                </a:solidFill>
              </a:rPr>
              <a:t>.</a:t>
            </a:r>
            <a:endParaRPr sz="2400">
              <a:solidFill>
                <a:srgbClr val="333300"/>
              </a:solidFill>
            </a:endParaRPr>
          </a:p>
          <a:p>
            <a:pPr indent="0" lvl="0" marL="0" marR="0" rtl="0" algn="l">
              <a:lnSpc>
                <a:spcPct val="125000"/>
              </a:lnSpc>
              <a:spcBef>
                <a:spcPts val="0"/>
              </a:spcBef>
              <a:spcAft>
                <a:spcPts val="0"/>
              </a:spcAft>
              <a:buClr>
                <a:schemeClr val="dk1"/>
              </a:buClr>
              <a:buSzPts val="2000"/>
              <a:buFont typeface="Noto Sans Symbols"/>
              <a:buNone/>
            </a:pPr>
            <a:r>
              <a:rPr lang="en-US" sz="2400">
                <a:solidFill>
                  <a:srgbClr val="333300"/>
                </a:solidFill>
              </a:rPr>
              <a:t> </a:t>
            </a:r>
            <a:endParaRPr sz="2400">
              <a:solidFill>
                <a:srgbClr val="333300"/>
              </a:solidFill>
            </a:endParaRPr>
          </a:p>
          <a:p>
            <a:pPr indent="0" lvl="0" marL="0" marR="0" rtl="0" algn="l">
              <a:lnSpc>
                <a:spcPct val="125000"/>
              </a:lnSpc>
              <a:spcBef>
                <a:spcPts val="0"/>
              </a:spcBef>
              <a:spcAft>
                <a:spcPts val="0"/>
              </a:spcAft>
              <a:buClr>
                <a:schemeClr val="dk1"/>
              </a:buClr>
              <a:buSzPts val="2000"/>
              <a:buFont typeface="Noto Sans Symbols"/>
              <a:buNone/>
            </a:pPr>
            <a:r>
              <a:rPr lang="en-US" sz="2400">
                <a:solidFill>
                  <a:srgbClr val="333300"/>
                </a:solidFill>
              </a:rPr>
              <a:t>The </a:t>
            </a:r>
            <a:r>
              <a:rPr i="0" lang="en-US" sz="2400" cap="none" strike="noStrike">
                <a:solidFill>
                  <a:srgbClr val="333300"/>
                </a:solidFill>
              </a:rPr>
              <a:t>Eagle Scout Service Project Workbook</a:t>
            </a:r>
            <a:r>
              <a:rPr lang="en-US" sz="2400">
                <a:solidFill>
                  <a:srgbClr val="333300"/>
                </a:solidFill>
              </a:rPr>
              <a:t> can be downloaded for free and used as its native fillable .pdf or printed and hand-written </a:t>
            </a:r>
            <a:r>
              <a:rPr b="1" lang="en-US" sz="2400" u="sng">
                <a:solidFill>
                  <a:srgbClr val="333300"/>
                </a:solidFill>
              </a:rPr>
              <a:t>neatly</a:t>
            </a:r>
            <a:r>
              <a:rPr lang="en-US" sz="2400">
                <a:solidFill>
                  <a:srgbClr val="333300"/>
                </a:solidFill>
              </a:rPr>
              <a:t>. </a:t>
            </a:r>
            <a:endParaRPr sz="2400">
              <a:solidFill>
                <a:srgbClr val="333300"/>
              </a:solidFill>
            </a:endParaRPr>
          </a:p>
          <a:p>
            <a:pPr indent="0" lvl="0" marL="0" marR="0" rtl="0" algn="l">
              <a:lnSpc>
                <a:spcPct val="125000"/>
              </a:lnSpc>
              <a:spcBef>
                <a:spcPts val="0"/>
              </a:spcBef>
              <a:spcAft>
                <a:spcPts val="0"/>
              </a:spcAft>
              <a:buClr>
                <a:schemeClr val="dk1"/>
              </a:buClr>
              <a:buSzPts val="2000"/>
              <a:buFont typeface="Noto Sans Symbols"/>
              <a:buNone/>
            </a:pPr>
            <a:r>
              <a:t/>
            </a:r>
            <a:endParaRPr sz="2400">
              <a:solidFill>
                <a:srgbClr val="333300"/>
              </a:solidFill>
            </a:endParaRPr>
          </a:p>
          <a:p>
            <a:pPr indent="0" lvl="0" marL="0" rtl="0" algn="r">
              <a:spcBef>
                <a:spcPts val="0"/>
              </a:spcBef>
              <a:spcAft>
                <a:spcPts val="0"/>
              </a:spcAft>
              <a:buClr>
                <a:schemeClr val="dk1"/>
              </a:buClr>
              <a:buFont typeface="Arial"/>
              <a:buNone/>
            </a:pPr>
            <a:r>
              <a:rPr b="1" lang="en-US" sz="2400">
                <a:solidFill>
                  <a:srgbClr val="FF0000"/>
                </a:solidFill>
              </a:rPr>
              <a:t>READ THE INTRODUCTION </a:t>
            </a:r>
            <a:endParaRPr b="1" sz="2400">
              <a:solidFill>
                <a:srgbClr val="FF0000"/>
              </a:solidFill>
            </a:endParaRPr>
          </a:p>
          <a:p>
            <a:pPr indent="0" lvl="0" marL="0" rtl="0" algn="r">
              <a:spcBef>
                <a:spcPts val="0"/>
              </a:spcBef>
              <a:spcAft>
                <a:spcPts val="0"/>
              </a:spcAft>
              <a:buClr>
                <a:schemeClr val="dk1"/>
              </a:buClr>
              <a:buFont typeface="Arial"/>
              <a:buNone/>
            </a:pPr>
            <a:r>
              <a:rPr b="1" lang="en-US" sz="2400">
                <a:solidFill>
                  <a:srgbClr val="FF0000"/>
                </a:solidFill>
              </a:rPr>
              <a:t>AND INSTRUCTION PAGES </a:t>
            </a:r>
            <a:endParaRPr b="1" sz="2400">
              <a:solidFill>
                <a:srgbClr val="FF0000"/>
              </a:solidFill>
            </a:endParaRPr>
          </a:p>
          <a:p>
            <a:pPr indent="0" lvl="0" marL="0" rtl="0" algn="r">
              <a:spcBef>
                <a:spcPts val="0"/>
              </a:spcBef>
              <a:spcAft>
                <a:spcPts val="0"/>
              </a:spcAft>
              <a:buClr>
                <a:schemeClr val="dk1"/>
              </a:buClr>
              <a:buFont typeface="Arial"/>
              <a:buNone/>
            </a:pPr>
            <a:r>
              <a:rPr b="1" lang="en-US" sz="2400">
                <a:solidFill>
                  <a:srgbClr val="FF0000"/>
                </a:solidFill>
              </a:rPr>
              <a:t>CAREFULLY!</a:t>
            </a:r>
            <a:endParaRPr b="1" sz="2400"/>
          </a:p>
        </p:txBody>
      </p:sp>
      <p:pic>
        <p:nvPicPr>
          <p:cNvPr id="210" name="Google Shape;210;p35"/>
          <p:cNvPicPr preferRelativeResize="0"/>
          <p:nvPr/>
        </p:nvPicPr>
        <p:blipFill>
          <a:blip r:embed="rId4">
            <a:alphaModFix/>
          </a:blip>
          <a:stretch>
            <a:fillRect/>
          </a:stretch>
        </p:blipFill>
        <p:spPr>
          <a:xfrm>
            <a:off x="627375" y="1085675"/>
            <a:ext cx="3774560" cy="4891199"/>
          </a:xfrm>
          <a:prstGeom prst="rect">
            <a:avLst/>
          </a:prstGeom>
          <a:noFill/>
          <a:ln cap="flat" cmpd="sng" w="9525">
            <a:solidFill>
              <a:schemeClr val="dk1"/>
            </a:solidFill>
            <a:prstDash val="solid"/>
            <a:round/>
            <a:headEnd len="sm" w="sm" type="none"/>
            <a:tailEnd len="sm" w="sm" type="none"/>
          </a:ln>
        </p:spPr>
      </p:pic>
      <p:pic>
        <p:nvPicPr>
          <p:cNvPr id="211" name="Google Shape;211;p35" title="logo.png"/>
          <p:cNvPicPr preferRelativeResize="0"/>
          <p:nvPr/>
        </p:nvPicPr>
        <p:blipFill>
          <a:blip r:embed="rId5">
            <a:alphaModFix/>
          </a:blip>
          <a:stretch>
            <a:fillRect/>
          </a:stretch>
        </p:blipFill>
        <p:spPr>
          <a:xfrm>
            <a:off x="627375" y="6195650"/>
            <a:ext cx="2151450" cy="602400"/>
          </a:xfrm>
          <a:prstGeom prst="rect">
            <a:avLst/>
          </a:prstGeom>
          <a:noFill/>
          <a:ln>
            <a:noFill/>
          </a:ln>
        </p:spPr>
      </p:pic>
      <p:pic>
        <p:nvPicPr>
          <p:cNvPr id="212" name="Google Shape;212;p35" title="qr-code (5).png"/>
          <p:cNvPicPr preferRelativeResize="0"/>
          <p:nvPr/>
        </p:nvPicPr>
        <p:blipFill>
          <a:blip r:embed="rId6">
            <a:alphaModFix/>
          </a:blip>
          <a:stretch>
            <a:fillRect/>
          </a:stretch>
        </p:blipFill>
        <p:spPr>
          <a:xfrm>
            <a:off x="5213800" y="4431225"/>
            <a:ext cx="1764400" cy="1764425"/>
          </a:xfrm>
          <a:prstGeom prst="rect">
            <a:avLst/>
          </a:prstGeom>
          <a:noFill/>
          <a:ln>
            <a:noFill/>
          </a:ln>
        </p:spPr>
      </p:pic>
      <p:sp>
        <p:nvSpPr>
          <p:cNvPr id="213" name="Google Shape;213;p35"/>
          <p:cNvSpPr txBox="1"/>
          <p:nvPr>
            <p:ph idx="4294967295" type="title"/>
          </p:nvPr>
        </p:nvSpPr>
        <p:spPr>
          <a:xfrm>
            <a:off x="233850" y="192800"/>
            <a:ext cx="11724300" cy="6741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200"/>
              <a:t>Eagle Scout Service Project Workbook</a:t>
            </a:r>
            <a:endParaRPr sz="4200"/>
          </a:p>
        </p:txBody>
      </p:sp>
      <p:sp>
        <p:nvSpPr>
          <p:cNvPr id="214" name="Google Shape;214;p35"/>
          <p:cNvSpPr txBox="1"/>
          <p:nvPr/>
        </p:nvSpPr>
        <p:spPr>
          <a:xfrm>
            <a:off x="8439900" y="192800"/>
            <a:ext cx="3774600" cy="61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ph type="title"/>
          </p:nvPr>
        </p:nvSpPr>
        <p:spPr>
          <a:xfrm>
            <a:off x="1002900" y="432775"/>
            <a:ext cx="101862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Ti</a:t>
            </a:r>
            <a:r>
              <a:rPr lang="en-US" sz="4800"/>
              <a:t>ps for Workbook Success</a:t>
            </a:r>
            <a:endParaRPr sz="4800"/>
          </a:p>
        </p:txBody>
      </p:sp>
      <p:sp>
        <p:nvSpPr>
          <p:cNvPr id="221" name="Google Shape;221;p36"/>
          <p:cNvSpPr txBox="1"/>
          <p:nvPr>
            <p:ph idx="1" type="body"/>
          </p:nvPr>
        </p:nvSpPr>
        <p:spPr>
          <a:xfrm>
            <a:off x="668700" y="1319175"/>
            <a:ext cx="10854600" cy="4953000"/>
          </a:xfrm>
          <a:prstGeom prst="rect">
            <a:avLst/>
          </a:prstGeom>
          <a:noFill/>
          <a:ln>
            <a:noFill/>
          </a:ln>
        </p:spPr>
        <p:txBody>
          <a:bodyPr anchorCtr="0" anchor="t" bIns="45700" lIns="91425" spcFirstLastPara="1" rIns="91425" wrap="square" tIns="45700">
            <a:normAutofit fontScale="92500" lnSpcReduction="10000"/>
          </a:bodyPr>
          <a:lstStyle/>
          <a:p>
            <a:pPr indent="-393065" lvl="0" marL="457200" rtl="0" algn="l">
              <a:lnSpc>
                <a:spcPct val="115000"/>
              </a:lnSpc>
              <a:spcBef>
                <a:spcPts val="0"/>
              </a:spcBef>
              <a:spcAft>
                <a:spcPts val="0"/>
              </a:spcAft>
              <a:buSzPct val="100000"/>
              <a:buAutoNum type="arabicPeriod"/>
            </a:pPr>
            <a:r>
              <a:rPr lang="en-US"/>
              <a:t>Download the Eagle Project Workbook and save it to your computer or cloud drive before editing.</a:t>
            </a:r>
            <a:endParaRPr/>
          </a:p>
          <a:p>
            <a:pPr indent="-393065" lvl="0" marL="457200" rtl="0" algn="l">
              <a:lnSpc>
                <a:spcPct val="115000"/>
              </a:lnSpc>
              <a:spcBef>
                <a:spcPts val="0"/>
              </a:spcBef>
              <a:spcAft>
                <a:spcPts val="0"/>
              </a:spcAft>
              <a:buSzPct val="100000"/>
              <a:buAutoNum type="arabicPeriod"/>
            </a:pPr>
            <a:r>
              <a:rPr lang="en-US"/>
              <a:t>Rename the Eagle Project Workbook file to include your first and last name and close file.</a:t>
            </a:r>
            <a:endParaRPr/>
          </a:p>
          <a:p>
            <a:pPr indent="-393065" lvl="0" marL="457200" rtl="0" algn="l">
              <a:lnSpc>
                <a:spcPct val="115000"/>
              </a:lnSpc>
              <a:spcBef>
                <a:spcPts val="0"/>
              </a:spcBef>
              <a:spcAft>
                <a:spcPts val="0"/>
              </a:spcAft>
              <a:buSzPct val="100000"/>
              <a:buAutoNum type="arabicPeriod"/>
            </a:pPr>
            <a:r>
              <a:rPr lang="en-US"/>
              <a:t>Open Acrobat Reader (available free from </a:t>
            </a:r>
            <a:r>
              <a:rPr lang="en-US" u="sng">
                <a:solidFill>
                  <a:schemeClr val="hlink"/>
                </a:solidFill>
                <a:hlinkClick r:id="rId3"/>
              </a:rPr>
              <a:t>adobe.com</a:t>
            </a:r>
            <a:r>
              <a:rPr lang="en-US"/>
              <a:t>)</a:t>
            </a:r>
            <a:endParaRPr/>
          </a:p>
          <a:p>
            <a:pPr indent="-393065" lvl="0" marL="457200" rtl="0" algn="l">
              <a:lnSpc>
                <a:spcPct val="115000"/>
              </a:lnSpc>
              <a:spcBef>
                <a:spcPts val="0"/>
              </a:spcBef>
              <a:spcAft>
                <a:spcPts val="0"/>
              </a:spcAft>
              <a:buSzPct val="100000"/>
              <a:buAutoNum type="arabicPeriod"/>
            </a:pPr>
            <a:r>
              <a:rPr lang="en-US"/>
              <a:t>Open renamed Eagle Project Workbook file with Acrobat Reader.</a:t>
            </a:r>
            <a:endParaRPr/>
          </a:p>
          <a:p>
            <a:pPr indent="-393065" lvl="0" marL="457200" rtl="0" algn="l">
              <a:lnSpc>
                <a:spcPct val="115000"/>
              </a:lnSpc>
              <a:spcBef>
                <a:spcPts val="0"/>
              </a:spcBef>
              <a:spcAft>
                <a:spcPts val="0"/>
              </a:spcAft>
              <a:buSzPct val="100000"/>
              <a:buAutoNum type="arabicPeriod"/>
            </a:pPr>
            <a:r>
              <a:rPr lang="en-US"/>
              <a:t>Make a few changes, save, close then reopen the file to make sure it saved properly.</a:t>
            </a:r>
            <a:endParaRPr/>
          </a:p>
          <a:p>
            <a:pPr indent="-393065" lvl="0" marL="457200" rtl="0" algn="l">
              <a:lnSpc>
                <a:spcPct val="115000"/>
              </a:lnSpc>
              <a:spcBef>
                <a:spcPts val="0"/>
              </a:spcBef>
              <a:spcAft>
                <a:spcPts val="0"/>
              </a:spcAft>
              <a:buSzPct val="100000"/>
              <a:buAutoNum type="arabicPeriod"/>
            </a:pPr>
            <a:r>
              <a:rPr lang="en-US"/>
              <a:t>After verifying the updated file is saved properly, it is safe to make more extensive changes.</a:t>
            </a:r>
            <a:endParaRPr/>
          </a:p>
          <a:p>
            <a:pPr indent="-393065" lvl="0" marL="457200" rtl="0" algn="l">
              <a:lnSpc>
                <a:spcPct val="115000"/>
              </a:lnSpc>
              <a:spcBef>
                <a:spcPts val="0"/>
              </a:spcBef>
              <a:spcAft>
                <a:spcPts val="0"/>
              </a:spcAft>
              <a:buSzPct val="100000"/>
              <a:buAutoNum type="arabicPeriod"/>
            </a:pPr>
            <a:r>
              <a:rPr lang="en-US"/>
              <a:t>Be sure to save your work frequently!</a:t>
            </a:r>
            <a:endParaRPr/>
          </a:p>
        </p:txBody>
      </p:sp>
      <p:pic>
        <p:nvPicPr>
          <p:cNvPr id="222" name="Google Shape;222;p36" title="logo.png"/>
          <p:cNvPicPr preferRelativeResize="0"/>
          <p:nvPr/>
        </p:nvPicPr>
        <p:blipFill>
          <a:blip r:embed="rId4">
            <a:alphaModFix/>
          </a:blip>
          <a:stretch>
            <a:fillRect/>
          </a:stretch>
        </p:blipFill>
        <p:spPr>
          <a:xfrm>
            <a:off x="627375" y="6195650"/>
            <a:ext cx="2151450" cy="602400"/>
          </a:xfrm>
          <a:prstGeom prst="rect">
            <a:avLst/>
          </a:prstGeom>
          <a:noFill/>
          <a:ln>
            <a:noFill/>
          </a:ln>
        </p:spPr>
      </p:pic>
      <p:sp>
        <p:nvSpPr>
          <p:cNvPr id="223" name="Google Shape;223;p36"/>
          <p:cNvSpPr txBox="1"/>
          <p:nvPr/>
        </p:nvSpPr>
        <p:spPr>
          <a:xfrm>
            <a:off x="6737525" y="1596850"/>
            <a:ext cx="5476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838200" y="316950"/>
            <a:ext cx="105156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Intro: Parts</a:t>
            </a:r>
            <a:r>
              <a:rPr lang="en-US" sz="4800"/>
              <a:t> of the Workbook</a:t>
            </a:r>
            <a:endParaRPr sz="4800"/>
          </a:p>
        </p:txBody>
      </p:sp>
      <p:sp>
        <p:nvSpPr>
          <p:cNvPr id="229" name="Google Shape;229;p37"/>
          <p:cNvSpPr txBox="1"/>
          <p:nvPr>
            <p:ph idx="1" type="body"/>
          </p:nvPr>
        </p:nvSpPr>
        <p:spPr>
          <a:xfrm>
            <a:off x="415650" y="1418550"/>
            <a:ext cx="11360700" cy="4739400"/>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1000"/>
              </a:spcBef>
              <a:spcAft>
                <a:spcPts val="0"/>
              </a:spcAft>
              <a:buSzPts val="1800"/>
              <a:buChar char="➢"/>
            </a:pPr>
            <a:r>
              <a:rPr b="1" lang="en-US" sz="2800"/>
              <a:t>The Project Proposal </a:t>
            </a:r>
            <a:r>
              <a:rPr lang="en-US" sz="2800"/>
              <a:t>– In </a:t>
            </a:r>
            <a:r>
              <a:rPr lang="en-US" sz="2400"/>
              <a:t>d</a:t>
            </a:r>
            <a:r>
              <a:rPr lang="en-US" sz="2400"/>
              <a:t>etail, explains the project’s purpose, methods, materials, and the scope of work.  </a:t>
            </a:r>
            <a:endParaRPr sz="2400"/>
          </a:p>
          <a:p>
            <a:pPr indent="-342900" lvl="0" marL="457200" rtl="0" algn="l">
              <a:lnSpc>
                <a:spcPct val="115000"/>
              </a:lnSpc>
              <a:spcBef>
                <a:spcPts val="1000"/>
              </a:spcBef>
              <a:spcAft>
                <a:spcPts val="0"/>
              </a:spcAft>
              <a:buSzPts val="1800"/>
              <a:buChar char="➢"/>
            </a:pPr>
            <a:r>
              <a:rPr b="1" lang="en-US"/>
              <a:t>The Fundraising Application </a:t>
            </a:r>
            <a:r>
              <a:rPr lang="en-US"/>
              <a:t>– </a:t>
            </a:r>
            <a:r>
              <a:rPr lang="en-US" sz="2400"/>
              <a:t>if needed, this must be approved through the district when ‘</a:t>
            </a:r>
            <a:r>
              <a:rPr i="1" lang="en-US" sz="2400"/>
              <a:t>written approval’ </a:t>
            </a:r>
            <a:r>
              <a:rPr lang="en-US" sz="2400"/>
              <a:t>is given.</a:t>
            </a:r>
            <a:endParaRPr sz="2400"/>
          </a:p>
          <a:p>
            <a:pPr indent="-342900" lvl="0" marL="457200" rtl="0" algn="l">
              <a:lnSpc>
                <a:spcPct val="115000"/>
              </a:lnSpc>
              <a:spcBef>
                <a:spcPts val="1000"/>
              </a:spcBef>
              <a:spcAft>
                <a:spcPts val="0"/>
              </a:spcAft>
              <a:buSzPts val="1800"/>
              <a:buChar char="➢"/>
            </a:pPr>
            <a:r>
              <a:rPr b="1" lang="en-US"/>
              <a:t>The Project Plan </a:t>
            </a:r>
            <a:r>
              <a:rPr lang="en-US"/>
              <a:t>– </a:t>
            </a:r>
            <a:r>
              <a:rPr lang="en-US" sz="2400"/>
              <a:t>Refinement of details with specific plan of action.</a:t>
            </a:r>
            <a:endParaRPr sz="2400"/>
          </a:p>
          <a:p>
            <a:pPr indent="-342900" lvl="0" marL="457200" rtl="0" algn="l">
              <a:lnSpc>
                <a:spcPct val="115000"/>
              </a:lnSpc>
              <a:spcBef>
                <a:spcPts val="1000"/>
              </a:spcBef>
              <a:spcAft>
                <a:spcPts val="0"/>
              </a:spcAft>
              <a:buSzPts val="1800"/>
              <a:buChar char="➢"/>
            </a:pPr>
            <a:r>
              <a:rPr b="1" lang="en-US" sz="2800"/>
              <a:t>The Project Report </a:t>
            </a:r>
            <a:r>
              <a:rPr lang="en-US" sz="2800"/>
              <a:t>– </a:t>
            </a:r>
            <a:r>
              <a:rPr lang="en-US" sz="2400"/>
              <a:t>Written</a:t>
            </a:r>
            <a:r>
              <a:rPr lang="en-US" sz="2400"/>
              <a:t> after the project is completed. </a:t>
            </a:r>
            <a:endParaRPr/>
          </a:p>
          <a:p>
            <a:pPr indent="0" lvl="0" marL="0" rtl="0" algn="l">
              <a:lnSpc>
                <a:spcPct val="85000"/>
              </a:lnSpc>
              <a:spcBef>
                <a:spcPts val="1000"/>
              </a:spcBef>
              <a:spcAft>
                <a:spcPts val="0"/>
              </a:spcAft>
              <a:buNone/>
            </a:pPr>
            <a:r>
              <a:t/>
            </a:r>
            <a:endParaRPr sz="2400" u="sng"/>
          </a:p>
          <a:p>
            <a:pPr indent="0" lvl="0" marL="0" rtl="0" algn="l">
              <a:lnSpc>
                <a:spcPct val="85000"/>
              </a:lnSpc>
              <a:spcBef>
                <a:spcPts val="360"/>
              </a:spcBef>
              <a:spcAft>
                <a:spcPts val="0"/>
              </a:spcAft>
              <a:buNone/>
            </a:pPr>
            <a:r>
              <a:rPr lang="en-US" sz="2400" u="sng"/>
              <a:t>This is not a form</a:t>
            </a:r>
            <a:r>
              <a:rPr lang="en-US" sz="2400"/>
              <a:t>. I</a:t>
            </a:r>
            <a:r>
              <a:rPr lang="en-US" sz="2400"/>
              <a:t>t is a Workbook to be completed with enough detail to define your project so others understand your intent and process.</a:t>
            </a:r>
            <a:endParaRPr sz="2400"/>
          </a:p>
        </p:txBody>
      </p:sp>
      <p:sp>
        <p:nvSpPr>
          <p:cNvPr id="230" name="Google Shape;230;p37"/>
          <p:cNvSpPr txBox="1"/>
          <p:nvPr>
            <p:ph idx="12" type="sldNum"/>
          </p:nvPr>
        </p:nvSpPr>
        <p:spPr>
          <a:xfrm>
            <a:off x="11582401" y="6508751"/>
            <a:ext cx="550332"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id="231" name="Google Shape;231;p37"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838200" y="337100"/>
            <a:ext cx="10515600" cy="11451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Fundraising Application</a:t>
            </a:r>
            <a:endParaRPr sz="4800"/>
          </a:p>
          <a:p>
            <a:pPr indent="0" lvl="0" marL="0" rtl="0" algn="ctr">
              <a:spcBef>
                <a:spcPts val="0"/>
              </a:spcBef>
              <a:spcAft>
                <a:spcPts val="0"/>
              </a:spcAft>
              <a:buNone/>
            </a:pPr>
            <a:r>
              <a:rPr lang="en-US" sz="2800">
                <a:solidFill>
                  <a:schemeClr val="dk1"/>
                </a:solidFill>
                <a:latin typeface="Arial"/>
                <a:ea typeface="Arial"/>
                <a:cs typeface="Arial"/>
                <a:sym typeface="Arial"/>
              </a:rPr>
              <a:t>Guide to Advancement (9.0.2.10)</a:t>
            </a:r>
            <a:endParaRPr/>
          </a:p>
        </p:txBody>
      </p:sp>
      <p:sp>
        <p:nvSpPr>
          <p:cNvPr id="237" name="Google Shape;237;p38"/>
          <p:cNvSpPr txBox="1"/>
          <p:nvPr>
            <p:ph idx="1" type="body"/>
          </p:nvPr>
        </p:nvSpPr>
        <p:spPr>
          <a:xfrm>
            <a:off x="398475" y="1690825"/>
            <a:ext cx="11398500" cy="45048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Projects may not be fundraisers. </a:t>
            </a:r>
            <a:endParaRPr/>
          </a:p>
          <a:p>
            <a:pPr indent="-342900" lvl="0" marL="457200" rtl="0" algn="l">
              <a:lnSpc>
                <a:spcPct val="100000"/>
              </a:lnSpc>
              <a:spcBef>
                <a:spcPts val="1000"/>
              </a:spcBef>
              <a:spcAft>
                <a:spcPts val="0"/>
              </a:spcAft>
              <a:buSzPts val="1800"/>
              <a:buChar char="➢"/>
            </a:pPr>
            <a:r>
              <a:rPr lang="en-US"/>
              <a:t>Fundraising is permitted only for securing materials and otherwise facilitating a project.</a:t>
            </a:r>
            <a:endParaRPr/>
          </a:p>
          <a:p>
            <a:pPr indent="-342900" lvl="0" marL="457200" rtl="0" algn="l">
              <a:lnSpc>
                <a:spcPct val="100000"/>
              </a:lnSpc>
              <a:spcBef>
                <a:spcPts val="1000"/>
              </a:spcBef>
              <a:spcAft>
                <a:spcPts val="0"/>
              </a:spcAft>
              <a:buSzPts val="1800"/>
              <a:buChar char="➢"/>
            </a:pPr>
            <a:r>
              <a:rPr lang="en-US"/>
              <a:t>Fundraising must be approved by the local council </a:t>
            </a:r>
            <a:r>
              <a:rPr i="1" lang="en-US"/>
              <a:t>except</a:t>
            </a:r>
            <a:r>
              <a:rPr lang="en-US"/>
              <a:t> for contributions from the beneficiary, the candidate, the chartered organization, and the candidate’s parents, guardians, or relatives, as well as the unit or individuals in the unit.</a:t>
            </a:r>
            <a:endParaRPr/>
          </a:p>
          <a:p>
            <a:pPr indent="-406400" lvl="0" marL="457200" rtl="0" algn="l">
              <a:lnSpc>
                <a:spcPct val="100000"/>
              </a:lnSpc>
              <a:spcBef>
                <a:spcPts val="1000"/>
              </a:spcBef>
              <a:spcAft>
                <a:spcPts val="1000"/>
              </a:spcAft>
              <a:buSzPts val="2800"/>
              <a:buChar char="➢"/>
            </a:pPr>
            <a:r>
              <a:rPr i="1" lang="en-US"/>
              <a:t>Highly Recommended: </a:t>
            </a:r>
            <a:r>
              <a:rPr i="1" lang="en-US"/>
              <a:t>Bring Completed Application To The District Review. </a:t>
            </a:r>
            <a:r>
              <a:rPr lang="en-US"/>
              <a:t>It just saves you a trip! </a:t>
            </a:r>
            <a:endParaRPr sz="2800"/>
          </a:p>
        </p:txBody>
      </p:sp>
      <p:sp>
        <p:nvSpPr>
          <p:cNvPr id="238" name="Google Shape;238;p38"/>
          <p:cNvSpPr txBox="1"/>
          <p:nvPr>
            <p:ph idx="12" type="sldNum"/>
          </p:nvPr>
        </p:nvSpPr>
        <p:spPr>
          <a:xfrm>
            <a:off x="11582401" y="6508751"/>
            <a:ext cx="550332"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id="239" name="Google Shape;239;p38"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838200" y="295850"/>
            <a:ext cx="105156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Details</a:t>
            </a:r>
            <a:r>
              <a:rPr lang="en-US" sz="4800"/>
              <a:t>: Steps to Completion</a:t>
            </a:r>
            <a:endParaRPr sz="4800"/>
          </a:p>
        </p:txBody>
      </p:sp>
      <p:sp>
        <p:nvSpPr>
          <p:cNvPr id="246" name="Google Shape;246;p39"/>
          <p:cNvSpPr txBox="1"/>
          <p:nvPr>
            <p:ph idx="1" type="body"/>
          </p:nvPr>
        </p:nvSpPr>
        <p:spPr>
          <a:xfrm>
            <a:off x="609600" y="1053050"/>
            <a:ext cx="10972800" cy="4130700"/>
          </a:xfrm>
          <a:prstGeom prst="rect">
            <a:avLst/>
          </a:prstGeom>
          <a:noFill/>
          <a:ln>
            <a:noFill/>
          </a:ln>
        </p:spPr>
        <p:txBody>
          <a:bodyPr anchorCtr="0" anchor="t" bIns="45700" lIns="91425" spcFirstLastPara="1" rIns="91425" wrap="square" tIns="45700">
            <a:normAutofit lnSpcReduction="10000"/>
          </a:bodyPr>
          <a:lstStyle/>
          <a:p>
            <a:pPr indent="-361950" lvl="0" marL="457200" rtl="0" algn="l">
              <a:lnSpc>
                <a:spcPct val="105000"/>
              </a:lnSpc>
              <a:spcBef>
                <a:spcPts val="0"/>
              </a:spcBef>
              <a:spcAft>
                <a:spcPts val="0"/>
              </a:spcAft>
              <a:buSzPts val="2100"/>
              <a:buAutoNum type="arabicPeriod"/>
            </a:pPr>
            <a:r>
              <a:rPr b="1" lang="en-US" sz="2100"/>
              <a:t>Concept</a:t>
            </a:r>
            <a:r>
              <a:rPr lang="en-US" sz="2100"/>
              <a:t>: Briefly describe your project to Unit/Coach for go-ahead.</a:t>
            </a:r>
            <a:endParaRPr sz="2100"/>
          </a:p>
          <a:p>
            <a:pPr indent="-361950" lvl="0" marL="457200" rtl="0" algn="l">
              <a:lnSpc>
                <a:spcPct val="105000"/>
              </a:lnSpc>
              <a:spcBef>
                <a:spcPts val="1000"/>
              </a:spcBef>
              <a:spcAft>
                <a:spcPts val="0"/>
              </a:spcAft>
              <a:buSzPts val="2100"/>
              <a:buAutoNum type="arabicPeriod"/>
            </a:pPr>
            <a:r>
              <a:rPr b="1" lang="en-US" sz="2100"/>
              <a:t>Project Proposal</a:t>
            </a:r>
            <a:r>
              <a:rPr lang="en-US" sz="2100"/>
              <a:t>: Lots of details! Signed by Scout, and approved by Beneficiary, Unit Leader, Unit Committee, and District Approval.</a:t>
            </a:r>
            <a:endParaRPr b="1" sz="2100"/>
          </a:p>
          <a:p>
            <a:pPr indent="-361950" lvl="0" marL="457200" rtl="0" algn="l">
              <a:lnSpc>
                <a:spcPct val="105000"/>
              </a:lnSpc>
              <a:spcBef>
                <a:spcPts val="1000"/>
              </a:spcBef>
              <a:spcAft>
                <a:spcPts val="0"/>
              </a:spcAft>
              <a:buSzPts val="2100"/>
              <a:buAutoNum type="arabicPeriod"/>
            </a:pPr>
            <a:r>
              <a:rPr b="1" lang="en-US" sz="2100"/>
              <a:t>Fundraising Application</a:t>
            </a:r>
            <a:r>
              <a:rPr lang="en-US" sz="2100"/>
              <a:t> (if needed): Be comprehensive. Approved by </a:t>
            </a:r>
            <a:r>
              <a:rPr lang="en-US" sz="2100"/>
              <a:t>Beneficiary, Unit Leader, </a:t>
            </a:r>
            <a:r>
              <a:rPr lang="en-US" sz="2100"/>
              <a:t>Council </a:t>
            </a:r>
            <a:endParaRPr i="1" sz="2100"/>
          </a:p>
          <a:p>
            <a:pPr indent="-361950" lvl="1" marL="914400" rtl="0" algn="l">
              <a:lnSpc>
                <a:spcPct val="105000"/>
              </a:lnSpc>
              <a:spcBef>
                <a:spcPts val="1000"/>
              </a:spcBef>
              <a:spcAft>
                <a:spcPts val="0"/>
              </a:spcAft>
              <a:buSzPts val="2100"/>
              <a:buChar char="🛑"/>
            </a:pPr>
            <a:r>
              <a:rPr lang="en-US" sz="2100"/>
              <a:t>Must have all approvals to start the project and/or fundraising! </a:t>
            </a:r>
            <a:endParaRPr sz="2100"/>
          </a:p>
          <a:p>
            <a:pPr indent="-361950" lvl="0" marL="457200" rtl="0" algn="l">
              <a:lnSpc>
                <a:spcPct val="105000"/>
              </a:lnSpc>
              <a:spcBef>
                <a:spcPts val="1000"/>
              </a:spcBef>
              <a:spcAft>
                <a:spcPts val="0"/>
              </a:spcAft>
              <a:buSzPts val="2100"/>
              <a:buAutoNum type="arabicPeriod"/>
            </a:pPr>
            <a:r>
              <a:rPr b="1" lang="en-US" sz="2100"/>
              <a:t>Project Plan</a:t>
            </a:r>
            <a:r>
              <a:rPr lang="en-US" sz="2100"/>
              <a:t>: P</a:t>
            </a:r>
            <a:r>
              <a:rPr lang="en-US" sz="2100"/>
              <a:t>repare for your project in even more detail. </a:t>
            </a:r>
            <a:endParaRPr sz="2100"/>
          </a:p>
          <a:p>
            <a:pPr indent="-361950" lvl="1" marL="914400" rtl="0" algn="l">
              <a:lnSpc>
                <a:spcPct val="105000"/>
              </a:lnSpc>
              <a:spcBef>
                <a:spcPts val="1000"/>
              </a:spcBef>
              <a:spcAft>
                <a:spcPts val="0"/>
              </a:spcAft>
              <a:buSzPts val="2100"/>
              <a:buChar char="➢"/>
            </a:pPr>
            <a:r>
              <a:rPr lang="en-US" sz="2100"/>
              <a:t>DO THE PROJECT!</a:t>
            </a:r>
            <a:endParaRPr sz="2100"/>
          </a:p>
          <a:p>
            <a:pPr indent="-361950" lvl="0" marL="457200" rtl="0" algn="l">
              <a:lnSpc>
                <a:spcPct val="105000"/>
              </a:lnSpc>
              <a:spcBef>
                <a:spcPts val="1000"/>
              </a:spcBef>
              <a:spcAft>
                <a:spcPts val="1000"/>
              </a:spcAft>
              <a:buSzPts val="2100"/>
              <a:buAutoNum type="arabicPeriod"/>
            </a:pPr>
            <a:r>
              <a:rPr b="1" lang="en-US" sz="2100"/>
              <a:t>Project Report</a:t>
            </a:r>
            <a:r>
              <a:rPr lang="en-US" sz="2100"/>
              <a:t>: How’d it go? S</a:t>
            </a:r>
            <a:r>
              <a:rPr lang="en-US" sz="2100"/>
              <a:t>igned by Scout, approved by Beneficiary and Unit Committee</a:t>
            </a:r>
            <a:endParaRPr sz="2100"/>
          </a:p>
        </p:txBody>
      </p:sp>
      <p:sp>
        <p:nvSpPr>
          <p:cNvPr id="247" name="Google Shape;247;p39"/>
          <p:cNvSpPr txBox="1"/>
          <p:nvPr/>
        </p:nvSpPr>
        <p:spPr>
          <a:xfrm>
            <a:off x="609600" y="5312538"/>
            <a:ext cx="10972800" cy="754200"/>
          </a:xfrm>
          <a:prstGeom prst="rect">
            <a:avLst/>
          </a:prstGeom>
          <a:solidFill>
            <a:srgbClr val="CFE2F3"/>
          </a:solidFill>
          <a:ln cap="flat" cmpd="sng" w="9525">
            <a:solidFill>
              <a:srgbClr val="00206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0" lang="en-US" sz="2000" u="none" cap="none" strike="noStrike">
                <a:solidFill>
                  <a:srgbClr val="333300"/>
                </a:solidFill>
                <a:latin typeface="Tahoma"/>
                <a:ea typeface="Tahoma"/>
                <a:cs typeface="Tahoma"/>
                <a:sym typeface="Tahoma"/>
              </a:rPr>
              <a:t>Districts</a:t>
            </a:r>
            <a:r>
              <a:rPr b="0" i="0" lang="en-US" sz="2000" u="none" cap="none" strike="noStrike">
                <a:solidFill>
                  <a:srgbClr val="333300"/>
                </a:solidFill>
                <a:latin typeface="Tahoma"/>
                <a:ea typeface="Tahoma"/>
                <a:cs typeface="Tahoma"/>
                <a:sym typeface="Tahoma"/>
              </a:rPr>
              <a:t> may handle the </a:t>
            </a:r>
            <a:r>
              <a:rPr b="1" i="0" lang="en-US" sz="2000" u="none" cap="none" strike="noStrike">
                <a:solidFill>
                  <a:srgbClr val="333300"/>
                </a:solidFill>
                <a:latin typeface="Tahoma"/>
                <a:ea typeface="Tahoma"/>
                <a:cs typeface="Tahoma"/>
                <a:sym typeface="Tahoma"/>
              </a:rPr>
              <a:t>Project Proposal Approval </a:t>
            </a:r>
            <a:r>
              <a:rPr b="0" i="0" lang="en-US" sz="2000" u="none" cap="none" strike="noStrike">
                <a:solidFill>
                  <a:srgbClr val="333300"/>
                </a:solidFill>
                <a:latin typeface="Tahoma"/>
                <a:ea typeface="Tahoma"/>
                <a:cs typeface="Tahoma"/>
                <a:sym typeface="Tahoma"/>
              </a:rPr>
              <a:t>a little differently...</a:t>
            </a:r>
            <a:r>
              <a:rPr b="1" i="0" lang="en-US" sz="2000" u="none" cap="none" strike="noStrike">
                <a:solidFill>
                  <a:srgbClr val="333300"/>
                </a:solidFill>
                <a:latin typeface="Tahoma"/>
                <a:ea typeface="Tahoma"/>
                <a:cs typeface="Tahoma"/>
                <a:sym typeface="Tahoma"/>
              </a:rPr>
              <a:t> </a:t>
            </a:r>
            <a:br>
              <a:rPr b="1" i="0" lang="en-US" sz="2000" u="none" cap="none" strike="noStrike">
                <a:solidFill>
                  <a:srgbClr val="333300"/>
                </a:solidFill>
                <a:latin typeface="Tahoma"/>
                <a:ea typeface="Tahoma"/>
                <a:cs typeface="Tahoma"/>
                <a:sym typeface="Tahoma"/>
              </a:rPr>
            </a:br>
            <a:r>
              <a:rPr b="0" i="0" lang="en-US" sz="2000" u="none" cap="none" strike="noStrike">
                <a:solidFill>
                  <a:srgbClr val="333300"/>
                </a:solidFill>
                <a:latin typeface="Tahoma"/>
                <a:ea typeface="Tahoma"/>
                <a:cs typeface="Tahoma"/>
                <a:sym typeface="Tahoma"/>
              </a:rPr>
              <a:t>Check with your </a:t>
            </a:r>
            <a:r>
              <a:rPr b="1" i="0" lang="en-US" sz="2000" u="none" cap="none" strike="noStrike">
                <a:solidFill>
                  <a:srgbClr val="333300"/>
                </a:solidFill>
                <a:latin typeface="Tahoma"/>
                <a:ea typeface="Tahoma"/>
                <a:cs typeface="Tahoma"/>
                <a:sym typeface="Tahoma"/>
              </a:rPr>
              <a:t>District’s Eagle Team</a:t>
            </a:r>
            <a:r>
              <a:rPr b="0" i="0" lang="en-US" sz="2000" u="none" cap="none" strike="noStrike">
                <a:solidFill>
                  <a:srgbClr val="333300"/>
                </a:solidFill>
                <a:latin typeface="Tahoma"/>
                <a:ea typeface="Tahoma"/>
                <a:cs typeface="Tahoma"/>
                <a:sym typeface="Tahoma"/>
              </a:rPr>
              <a:t> for more information.</a:t>
            </a:r>
            <a:endParaRPr b="1" i="0" sz="2000" u="none" cap="none" strike="noStrike">
              <a:solidFill>
                <a:srgbClr val="333300"/>
              </a:solidFill>
              <a:latin typeface="Tahoma"/>
              <a:ea typeface="Tahoma"/>
              <a:cs typeface="Tahoma"/>
              <a:sym typeface="Tahoma"/>
            </a:endParaRPr>
          </a:p>
        </p:txBody>
      </p:sp>
      <p:pic>
        <p:nvPicPr>
          <p:cNvPr id="248" name="Google Shape;248;p39"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type="title"/>
          </p:nvPr>
        </p:nvSpPr>
        <p:spPr>
          <a:xfrm>
            <a:off x="838200" y="365150"/>
            <a:ext cx="105156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Life To Eagle Outline</a:t>
            </a:r>
            <a:endParaRPr sz="4800"/>
          </a:p>
        </p:txBody>
      </p:sp>
      <p:sp>
        <p:nvSpPr>
          <p:cNvPr id="105" name="Google Shape;105;p22"/>
          <p:cNvSpPr txBox="1"/>
          <p:nvPr>
            <p:ph idx="1" type="body"/>
          </p:nvPr>
        </p:nvSpPr>
        <p:spPr>
          <a:xfrm>
            <a:off x="838200" y="1200450"/>
            <a:ext cx="10515600" cy="4457100"/>
          </a:xfrm>
          <a:prstGeom prst="rect">
            <a:avLst/>
          </a:prstGeom>
          <a:noFill/>
          <a:ln>
            <a:noFill/>
          </a:ln>
        </p:spPr>
        <p:txBody>
          <a:bodyPr anchorCtr="0" anchor="t" bIns="45700" lIns="91425" spcFirstLastPara="1" rIns="91425" wrap="square" tIns="45700">
            <a:spAutoFit/>
          </a:bodyPr>
          <a:lstStyle/>
          <a:p>
            <a:pPr indent="0" lvl="0" marL="0" rtl="0" algn="l">
              <a:spcBef>
                <a:spcPts val="480"/>
              </a:spcBef>
              <a:spcAft>
                <a:spcPts val="0"/>
              </a:spcAft>
              <a:buNone/>
            </a:pPr>
            <a:r>
              <a:rPr lang="en-US" sz="3000"/>
              <a:t>What </a:t>
            </a:r>
            <a:r>
              <a:rPr b="1" lang="en-US" sz="3000"/>
              <a:t>MUST </a:t>
            </a:r>
            <a:r>
              <a:rPr lang="en-US" sz="3000"/>
              <a:t>be Completed </a:t>
            </a:r>
            <a:r>
              <a:rPr lang="en-US" sz="3000" u="sng"/>
              <a:t>PRIOR</a:t>
            </a:r>
            <a:r>
              <a:rPr lang="en-US" sz="3000"/>
              <a:t> to your 18</a:t>
            </a:r>
            <a:r>
              <a:rPr baseline="30000" lang="en-US" sz="3000"/>
              <a:t>th</a:t>
            </a:r>
            <a:r>
              <a:rPr lang="en-US" sz="3000"/>
              <a:t> Birthday:</a:t>
            </a:r>
            <a:endParaRPr i="1" sz="2900"/>
          </a:p>
          <a:p>
            <a:pPr indent="0" lvl="0" marL="0" rtl="0" algn="ctr">
              <a:spcBef>
                <a:spcPts val="1000"/>
              </a:spcBef>
              <a:spcAft>
                <a:spcPts val="0"/>
              </a:spcAft>
              <a:buNone/>
            </a:pPr>
            <a:r>
              <a:rPr i="1" lang="en-US" sz="2900"/>
              <a:t>While a Life Scout…</a:t>
            </a:r>
            <a:endParaRPr i="1" sz="2900"/>
          </a:p>
          <a:p>
            <a:pPr indent="0" lvl="0" marL="0" rtl="0" algn="l">
              <a:spcBef>
                <a:spcPts val="1000"/>
              </a:spcBef>
              <a:spcAft>
                <a:spcPts val="0"/>
              </a:spcAft>
              <a:buNone/>
            </a:pPr>
            <a:r>
              <a:rPr lang="en-US" sz="2600"/>
              <a:t>Eagle rank requirements 1-6, in any order:</a:t>
            </a:r>
            <a:endParaRPr sz="2600"/>
          </a:p>
          <a:p>
            <a:pPr indent="-393700" lvl="0" marL="914400" rtl="0" algn="l">
              <a:spcBef>
                <a:spcPts val="1000"/>
              </a:spcBef>
              <a:spcAft>
                <a:spcPts val="0"/>
              </a:spcAft>
              <a:buSzPts val="2600"/>
              <a:buAutoNum type="arabicPeriod"/>
            </a:pPr>
            <a:r>
              <a:rPr lang="en-US" sz="2600"/>
              <a:t>Six months active in Troop as a Life Scout</a:t>
            </a:r>
            <a:endParaRPr sz="2600"/>
          </a:p>
          <a:p>
            <a:pPr indent="-393700" lvl="0" marL="914400" rtl="0" algn="l">
              <a:spcBef>
                <a:spcPts val="1000"/>
              </a:spcBef>
              <a:spcAft>
                <a:spcPts val="0"/>
              </a:spcAft>
              <a:buSzPts val="2600"/>
              <a:buAutoNum type="arabicPeriod"/>
            </a:pPr>
            <a:r>
              <a:rPr lang="en-US" sz="2600"/>
              <a:t>References Listed for Letters of Recommendation </a:t>
            </a:r>
            <a:endParaRPr sz="2600"/>
          </a:p>
          <a:p>
            <a:pPr indent="-393700" lvl="0" marL="914400" rtl="0" algn="l">
              <a:spcBef>
                <a:spcPts val="1000"/>
              </a:spcBef>
              <a:spcAft>
                <a:spcPts val="0"/>
              </a:spcAft>
              <a:buSzPts val="2600"/>
              <a:buAutoNum type="arabicPeriod"/>
            </a:pPr>
            <a:r>
              <a:rPr lang="en-US" sz="2600"/>
              <a:t>Complete all 14 Eagle-required Merit Badges +7 more of choice</a:t>
            </a:r>
            <a:endParaRPr sz="2600"/>
          </a:p>
          <a:p>
            <a:pPr indent="-393700" lvl="0" marL="914400" rtl="0" algn="l">
              <a:spcBef>
                <a:spcPts val="1000"/>
              </a:spcBef>
              <a:spcAft>
                <a:spcPts val="0"/>
              </a:spcAft>
              <a:buSzPts val="2600"/>
              <a:buAutoNum type="arabicPeriod"/>
            </a:pPr>
            <a:r>
              <a:rPr lang="en-US" sz="2600"/>
              <a:t>Six months in Position of Responsibility</a:t>
            </a:r>
            <a:endParaRPr sz="2600"/>
          </a:p>
          <a:p>
            <a:pPr indent="-393700" lvl="0" marL="914400" rtl="0" algn="l">
              <a:spcBef>
                <a:spcPts val="1000"/>
              </a:spcBef>
              <a:spcAft>
                <a:spcPts val="0"/>
              </a:spcAft>
              <a:buSzPts val="2600"/>
              <a:buAutoNum type="arabicPeriod"/>
            </a:pPr>
            <a:r>
              <a:rPr lang="en-US" sz="2600"/>
              <a:t>Eagle Service Project Completed</a:t>
            </a:r>
            <a:endParaRPr sz="2600"/>
          </a:p>
          <a:p>
            <a:pPr indent="-393700" lvl="0" marL="914400" rtl="0" algn="l">
              <a:spcBef>
                <a:spcPts val="1000"/>
              </a:spcBef>
              <a:spcAft>
                <a:spcPts val="1000"/>
              </a:spcAft>
              <a:buSzPts val="2600"/>
              <a:buAutoNum type="arabicPeriod"/>
            </a:pPr>
            <a:r>
              <a:rPr lang="en-US" sz="2600"/>
              <a:t>Unit Leader Conference</a:t>
            </a:r>
            <a:endParaRPr sz="2600"/>
          </a:p>
        </p:txBody>
      </p:sp>
      <p:pic>
        <p:nvPicPr>
          <p:cNvPr id="106" name="Google Shape;106;p22"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838200" y="365125"/>
            <a:ext cx="105156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Eagle Scout Projects – Do’s</a:t>
            </a:r>
            <a:endParaRPr sz="4800"/>
          </a:p>
        </p:txBody>
      </p:sp>
      <p:sp>
        <p:nvSpPr>
          <p:cNvPr id="254" name="Google Shape;254;p40"/>
          <p:cNvSpPr txBox="1"/>
          <p:nvPr>
            <p:ph idx="1" type="body"/>
          </p:nvPr>
        </p:nvSpPr>
        <p:spPr>
          <a:xfrm>
            <a:off x="694650" y="1281625"/>
            <a:ext cx="10802700" cy="4914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lang="en-US" sz="2000"/>
              <a:t>✅ </a:t>
            </a:r>
            <a:r>
              <a:rPr lang="en-US" sz="2400"/>
              <a:t>Do begin planning project early!  Most Scouts say it takes 6-12 months to carry out their project from beginning to end.</a:t>
            </a:r>
            <a:endParaRPr sz="2400"/>
          </a:p>
          <a:p>
            <a:pPr indent="0" lvl="0" marL="0" rtl="0" algn="l">
              <a:lnSpc>
                <a:spcPct val="100000"/>
              </a:lnSpc>
              <a:spcBef>
                <a:spcPts val="1000"/>
              </a:spcBef>
              <a:spcAft>
                <a:spcPts val="0"/>
              </a:spcAft>
              <a:buNone/>
            </a:pPr>
            <a:r>
              <a:rPr lang="en-US" sz="2000"/>
              <a:t>✅ </a:t>
            </a:r>
            <a:r>
              <a:rPr lang="en-US" sz="2400"/>
              <a:t>Do provide as much detail as possible for yourself and your team. </a:t>
            </a:r>
            <a:endParaRPr/>
          </a:p>
          <a:p>
            <a:pPr indent="0" lvl="0" marL="0" rtl="0" algn="l">
              <a:lnSpc>
                <a:spcPct val="100000"/>
              </a:lnSpc>
              <a:spcBef>
                <a:spcPts val="1000"/>
              </a:spcBef>
              <a:spcAft>
                <a:spcPts val="0"/>
              </a:spcAft>
              <a:buNone/>
            </a:pPr>
            <a:r>
              <a:rPr lang="en-US" sz="2000"/>
              <a:t>✅ </a:t>
            </a:r>
            <a:r>
              <a:rPr lang="en-US" sz="2400"/>
              <a:t>Do plan out the costs of materials to buy or be rented.</a:t>
            </a:r>
            <a:endParaRPr sz="2400"/>
          </a:p>
          <a:p>
            <a:pPr indent="0" lvl="0" marL="0" rtl="0" algn="l">
              <a:lnSpc>
                <a:spcPct val="100000"/>
              </a:lnSpc>
              <a:spcBef>
                <a:spcPts val="1000"/>
              </a:spcBef>
              <a:spcAft>
                <a:spcPts val="0"/>
              </a:spcAft>
              <a:buNone/>
            </a:pPr>
            <a:r>
              <a:rPr lang="en-US" sz="2000"/>
              <a:t>✅ </a:t>
            </a:r>
            <a:r>
              <a:rPr lang="en-US" sz="2400"/>
              <a:t>Do plan out </a:t>
            </a:r>
            <a:r>
              <a:rPr lang="en-US" sz="2400"/>
              <a:t>tools </a:t>
            </a:r>
            <a:r>
              <a:rPr lang="en-US" sz="2400"/>
              <a:t>to be purchased, </a:t>
            </a:r>
            <a:r>
              <a:rPr lang="en-US" sz="2400"/>
              <a:t>borrowed</a:t>
            </a:r>
            <a:r>
              <a:rPr lang="en-US" sz="2400"/>
              <a:t>, or rented.</a:t>
            </a:r>
            <a:endParaRPr/>
          </a:p>
          <a:p>
            <a:pPr indent="0" lvl="0" marL="0" rtl="0" algn="l">
              <a:lnSpc>
                <a:spcPct val="100000"/>
              </a:lnSpc>
              <a:spcBef>
                <a:spcPts val="1000"/>
              </a:spcBef>
              <a:spcAft>
                <a:spcPts val="0"/>
              </a:spcAft>
              <a:buNone/>
            </a:pPr>
            <a:r>
              <a:rPr lang="en-US" sz="2000"/>
              <a:t>✅ </a:t>
            </a:r>
            <a:r>
              <a:rPr lang="en-US" sz="2400"/>
              <a:t>Do plan out who will be contacted for donations.</a:t>
            </a:r>
            <a:endParaRPr/>
          </a:p>
          <a:p>
            <a:pPr indent="0" lvl="0" marL="0" rtl="0" algn="l">
              <a:lnSpc>
                <a:spcPct val="100000"/>
              </a:lnSpc>
              <a:spcBef>
                <a:spcPts val="1000"/>
              </a:spcBef>
              <a:spcAft>
                <a:spcPts val="0"/>
              </a:spcAft>
              <a:buNone/>
            </a:pPr>
            <a:r>
              <a:rPr lang="en-US" sz="2000"/>
              <a:t>✅ </a:t>
            </a:r>
            <a:r>
              <a:rPr lang="en-US" sz="2400"/>
              <a:t>Do use an hour-by-hour time schedule - it’s easier to follow.</a:t>
            </a:r>
            <a:endParaRPr/>
          </a:p>
          <a:p>
            <a:pPr indent="0" lvl="0" marL="0" rtl="0" algn="l">
              <a:lnSpc>
                <a:spcPct val="100000"/>
              </a:lnSpc>
              <a:spcBef>
                <a:spcPts val="1000"/>
              </a:spcBef>
              <a:spcAft>
                <a:spcPts val="0"/>
              </a:spcAft>
              <a:buNone/>
            </a:pPr>
            <a:r>
              <a:rPr lang="en-US" sz="2000"/>
              <a:t>✅ </a:t>
            </a:r>
            <a:r>
              <a:rPr lang="en-US" sz="2400"/>
              <a:t>Do get signatures from yourself, your Unit Leader, your Unit Committee, and your Beneficiary </a:t>
            </a:r>
            <a:r>
              <a:rPr i="1" lang="en-US" sz="2400"/>
              <a:t>before</a:t>
            </a:r>
            <a:r>
              <a:rPr lang="en-US" sz="2400"/>
              <a:t> seeking District written approval.</a:t>
            </a:r>
            <a:endParaRPr/>
          </a:p>
          <a:p>
            <a:pPr indent="0" lvl="0" marL="0" rtl="0" algn="l">
              <a:lnSpc>
                <a:spcPct val="100000"/>
              </a:lnSpc>
              <a:spcBef>
                <a:spcPts val="1000"/>
              </a:spcBef>
              <a:spcAft>
                <a:spcPts val="1000"/>
              </a:spcAft>
              <a:buNone/>
            </a:pPr>
            <a:r>
              <a:rPr lang="en-US" sz="2000"/>
              <a:t>✅ </a:t>
            </a:r>
            <a:r>
              <a:rPr lang="en-US" sz="2400"/>
              <a:t>Do plan for the dates available for District review.</a:t>
            </a:r>
            <a:endParaRPr/>
          </a:p>
        </p:txBody>
      </p:sp>
      <p:sp>
        <p:nvSpPr>
          <p:cNvPr id="255" name="Google Shape;255;p40"/>
          <p:cNvSpPr txBox="1"/>
          <p:nvPr>
            <p:ph idx="12" type="sldNum"/>
          </p:nvPr>
        </p:nvSpPr>
        <p:spPr>
          <a:xfrm>
            <a:off x="11582401" y="6508751"/>
            <a:ext cx="550332"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id="256" name="Google Shape;256;p40"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1"/>
          <p:cNvSpPr txBox="1"/>
          <p:nvPr>
            <p:ph type="title"/>
          </p:nvPr>
        </p:nvSpPr>
        <p:spPr>
          <a:xfrm>
            <a:off x="838200" y="365125"/>
            <a:ext cx="105156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Eagle Scout Projects – Don’ts</a:t>
            </a:r>
            <a:endParaRPr sz="4800"/>
          </a:p>
        </p:txBody>
      </p:sp>
      <p:sp>
        <p:nvSpPr>
          <p:cNvPr id="262" name="Google Shape;262;p41"/>
          <p:cNvSpPr txBox="1"/>
          <p:nvPr>
            <p:ph idx="1" type="body"/>
          </p:nvPr>
        </p:nvSpPr>
        <p:spPr>
          <a:xfrm>
            <a:off x="497100" y="1690825"/>
            <a:ext cx="11197800" cy="4351200"/>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None/>
            </a:pPr>
            <a:r>
              <a:rPr lang="en-US" sz="2900"/>
              <a:t>❌ </a:t>
            </a:r>
            <a:r>
              <a:rPr lang="en-US" sz="2900"/>
              <a:t>Don’t begin work on your project until District approval is given. </a:t>
            </a:r>
            <a:endParaRPr sz="2900"/>
          </a:p>
          <a:p>
            <a:pPr indent="-298450" lvl="2" marL="1143000" rtl="0" algn="l">
              <a:lnSpc>
                <a:spcPct val="85000"/>
              </a:lnSpc>
              <a:spcBef>
                <a:spcPts val="1000"/>
              </a:spcBef>
              <a:spcAft>
                <a:spcPts val="0"/>
              </a:spcAft>
              <a:buSzPts val="2900"/>
              <a:buChar char="→"/>
            </a:pPr>
            <a:r>
              <a:rPr lang="en-US" sz="2900"/>
              <a:t>This i</a:t>
            </a:r>
            <a:r>
              <a:rPr lang="en-US" sz="2900"/>
              <a:t>ncludes requesting and accepting donations.</a:t>
            </a:r>
            <a:endParaRPr sz="2900"/>
          </a:p>
          <a:p>
            <a:pPr indent="0" lvl="0" marL="0" rtl="0" algn="l">
              <a:lnSpc>
                <a:spcPct val="85000"/>
              </a:lnSpc>
              <a:spcBef>
                <a:spcPts val="1000"/>
              </a:spcBef>
              <a:spcAft>
                <a:spcPts val="0"/>
              </a:spcAft>
              <a:buNone/>
            </a:pPr>
            <a:r>
              <a:rPr lang="en-US" sz="2900"/>
              <a:t>❌ </a:t>
            </a:r>
            <a:r>
              <a:rPr lang="en-US" sz="2900"/>
              <a:t>Don’t expect quick turn around from District volunteers </a:t>
            </a:r>
            <a:endParaRPr sz="2900"/>
          </a:p>
          <a:p>
            <a:pPr indent="-298450" lvl="2" marL="1143000" rtl="0" algn="l">
              <a:lnSpc>
                <a:spcPct val="85000"/>
              </a:lnSpc>
              <a:spcBef>
                <a:spcPts val="1000"/>
              </a:spcBef>
              <a:spcAft>
                <a:spcPts val="0"/>
              </a:spcAft>
              <a:buSzPts val="2900"/>
              <a:buChar char="→"/>
            </a:pPr>
            <a:r>
              <a:rPr lang="en-US" sz="2900"/>
              <a:t>I</a:t>
            </a:r>
            <a:r>
              <a:rPr lang="en-US" sz="2900"/>
              <a:t>t usually takes V</a:t>
            </a:r>
            <a:r>
              <a:rPr lang="en-US" sz="2900"/>
              <a:t>olunteers </a:t>
            </a:r>
            <a:r>
              <a:rPr lang="en-US" sz="2900"/>
              <a:t>at least a day or two to respond to phone messages and emails.</a:t>
            </a:r>
            <a:endParaRPr sz="2900"/>
          </a:p>
          <a:p>
            <a:pPr indent="0" lvl="0" marL="0" rtl="0" algn="l">
              <a:lnSpc>
                <a:spcPct val="85000"/>
              </a:lnSpc>
              <a:spcBef>
                <a:spcPts val="1000"/>
              </a:spcBef>
              <a:spcAft>
                <a:spcPts val="0"/>
              </a:spcAft>
              <a:buNone/>
            </a:pPr>
            <a:r>
              <a:rPr lang="en-US" sz="2900"/>
              <a:t>❌ </a:t>
            </a:r>
            <a:r>
              <a:rPr lang="en-US" sz="2900"/>
              <a:t>Don’t wait until only two months before your 18th birthday!</a:t>
            </a:r>
            <a:endParaRPr sz="2900"/>
          </a:p>
          <a:p>
            <a:pPr indent="0" lvl="0" marL="0" rtl="0" algn="l">
              <a:lnSpc>
                <a:spcPct val="85000"/>
              </a:lnSpc>
              <a:spcBef>
                <a:spcPts val="1000"/>
              </a:spcBef>
              <a:spcAft>
                <a:spcPts val="1000"/>
              </a:spcAft>
              <a:buNone/>
            </a:pPr>
            <a:r>
              <a:rPr lang="en-US" sz="2900"/>
              <a:t>❌ </a:t>
            </a:r>
            <a:r>
              <a:rPr lang="en-US" sz="2900"/>
              <a:t>Don’t expect things to move fast during the summer when Volunteers are on vacation or at camp with their units.</a:t>
            </a:r>
            <a:endParaRPr sz="2900"/>
          </a:p>
        </p:txBody>
      </p:sp>
      <p:sp>
        <p:nvSpPr>
          <p:cNvPr id="263" name="Google Shape;263;p41"/>
          <p:cNvSpPr txBox="1"/>
          <p:nvPr>
            <p:ph idx="12" type="sldNum"/>
          </p:nvPr>
        </p:nvSpPr>
        <p:spPr>
          <a:xfrm>
            <a:off x="11582401" y="6508751"/>
            <a:ext cx="550332"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id="264" name="Google Shape;264;p41"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2"/>
          <p:cNvSpPr txBox="1"/>
          <p:nvPr>
            <p:ph type="title"/>
          </p:nvPr>
        </p:nvSpPr>
        <p:spPr>
          <a:xfrm>
            <a:off x="168950" y="188450"/>
            <a:ext cx="5857800" cy="10623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sz="4800"/>
              <a:t>Time Extensions</a:t>
            </a:r>
            <a:endParaRPr sz="2200">
              <a:solidFill>
                <a:schemeClr val="dk1"/>
              </a:solidFill>
            </a:endParaRPr>
          </a:p>
        </p:txBody>
      </p:sp>
      <p:sp>
        <p:nvSpPr>
          <p:cNvPr id="270" name="Google Shape;270;p42"/>
          <p:cNvSpPr txBox="1"/>
          <p:nvPr>
            <p:ph idx="1" type="body"/>
          </p:nvPr>
        </p:nvSpPr>
        <p:spPr>
          <a:xfrm>
            <a:off x="291450" y="2234800"/>
            <a:ext cx="11609100" cy="3268800"/>
          </a:xfrm>
          <a:prstGeom prst="rect">
            <a:avLst/>
          </a:prstGeom>
          <a:noFill/>
          <a:ln>
            <a:noFill/>
          </a:ln>
        </p:spPr>
        <p:txBody>
          <a:bodyPr anchorCtr="0" anchor="t" bIns="45700" lIns="91425" spcFirstLastPara="1" rIns="91425" wrap="square" tIns="45700">
            <a:normAutofit/>
          </a:bodyPr>
          <a:lstStyle/>
          <a:p>
            <a:pPr indent="-368300" lvl="0" marL="457200" rtl="0" algn="l">
              <a:spcBef>
                <a:spcPts val="0"/>
              </a:spcBef>
              <a:spcAft>
                <a:spcPts val="0"/>
              </a:spcAft>
              <a:buSzPts val="2200"/>
              <a:buChar char="•"/>
            </a:pPr>
            <a:r>
              <a:rPr lang="en-US" sz="2200"/>
              <a:t>Extensions to shall only be granted to youth in Scouts BSA who have </a:t>
            </a:r>
            <a:r>
              <a:rPr b="1" lang="en-US" sz="2200"/>
              <a:t>already achieved Life rank</a:t>
            </a:r>
            <a:r>
              <a:rPr lang="en-US" sz="2200"/>
              <a:t>.</a:t>
            </a:r>
            <a:endParaRPr sz="2200"/>
          </a:p>
          <a:p>
            <a:pPr indent="-368300" lvl="0" marL="457200" rtl="0" algn="l">
              <a:spcBef>
                <a:spcPts val="1000"/>
              </a:spcBef>
              <a:spcAft>
                <a:spcPts val="0"/>
              </a:spcAft>
              <a:buSzPts val="2200"/>
              <a:buChar char="•"/>
            </a:pPr>
            <a:r>
              <a:rPr lang="en-US" sz="2200"/>
              <a:t>If approved, the notification </a:t>
            </a:r>
            <a:r>
              <a:rPr b="1" lang="en-US" sz="2200"/>
              <a:t>must</a:t>
            </a:r>
            <a:r>
              <a:rPr lang="en-US" sz="2200"/>
              <a:t> be attached to the youth’s Eagle rank application.</a:t>
            </a:r>
            <a:endParaRPr sz="2200"/>
          </a:p>
          <a:p>
            <a:pPr indent="-368300" lvl="0" marL="457200" rtl="0" algn="l">
              <a:spcBef>
                <a:spcPts val="1000"/>
              </a:spcBef>
              <a:spcAft>
                <a:spcPts val="0"/>
              </a:spcAft>
              <a:buSzPts val="2200"/>
              <a:buChar char="•"/>
            </a:pPr>
            <a:r>
              <a:rPr lang="en-US" sz="2200"/>
              <a:t>Upon turning 18, the Scout </a:t>
            </a:r>
            <a:r>
              <a:rPr b="1" lang="en-US" sz="2200"/>
              <a:t>must submit a completed adult application</a:t>
            </a:r>
            <a:r>
              <a:rPr lang="en-US" sz="2200"/>
              <a:t> and </a:t>
            </a:r>
            <a:r>
              <a:rPr b="1" lang="en-US" sz="2200"/>
              <a:t>successfully complete Youth Protection training</a:t>
            </a:r>
            <a:r>
              <a:rPr lang="en-US" sz="2200"/>
              <a:t>. Their participant code will now be “UP” for Scouts BSA.</a:t>
            </a:r>
            <a:endParaRPr sz="2200"/>
          </a:p>
          <a:p>
            <a:pPr indent="-368300" lvl="0" marL="457200" rtl="0" algn="l">
              <a:spcBef>
                <a:spcPts val="1000"/>
              </a:spcBef>
              <a:spcAft>
                <a:spcPts val="1000"/>
              </a:spcAft>
              <a:buSzPts val="2200"/>
              <a:buChar char="•"/>
            </a:pPr>
            <a:r>
              <a:rPr lang="en-US" sz="2200"/>
              <a:t>In the unlikely event a Scout requires more than six months, the council is not permitted to approve the request. The Scout can then appeal to the National Council, as described in Section 9.0.4.2</a:t>
            </a:r>
            <a:r>
              <a:rPr lang="en-US" sz="2200"/>
              <a:t>.</a:t>
            </a:r>
            <a:endParaRPr sz="2200"/>
          </a:p>
        </p:txBody>
      </p:sp>
      <p:sp>
        <p:nvSpPr>
          <p:cNvPr id="271" name="Google Shape;271;p42"/>
          <p:cNvSpPr txBox="1"/>
          <p:nvPr/>
        </p:nvSpPr>
        <p:spPr>
          <a:xfrm>
            <a:off x="836250" y="5697400"/>
            <a:ext cx="10519500" cy="415500"/>
          </a:xfrm>
          <a:prstGeom prst="rect">
            <a:avLst/>
          </a:prstGeom>
          <a:solidFill>
            <a:srgbClr val="F8F5F5"/>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100">
                <a:solidFill>
                  <a:srgbClr val="333300"/>
                </a:solidFill>
                <a:latin typeface="Calibri"/>
                <a:ea typeface="Calibri"/>
                <a:cs typeface="Calibri"/>
                <a:sym typeface="Calibri"/>
              </a:rPr>
              <a:t>Contact Dave Arola with any questions or to file an extension.</a:t>
            </a:r>
            <a:r>
              <a:rPr lang="en-US" sz="2100">
                <a:latin typeface="Calibri"/>
                <a:ea typeface="Calibri"/>
                <a:cs typeface="Calibri"/>
                <a:sym typeface="Calibri"/>
              </a:rPr>
              <a:t>   </a:t>
            </a:r>
            <a:r>
              <a:rPr lang="en-US" sz="2100" u="sng">
                <a:solidFill>
                  <a:schemeClr val="hlink"/>
                </a:solidFill>
                <a:latin typeface="Calibri"/>
                <a:ea typeface="Calibri"/>
                <a:cs typeface="Calibri"/>
                <a:sym typeface="Calibri"/>
                <a:hlinkClick r:id="rId3"/>
              </a:rPr>
              <a:t>Darola@northernstar.org</a:t>
            </a:r>
            <a:endParaRPr sz="2100">
              <a:solidFill>
                <a:srgbClr val="000000"/>
              </a:solidFill>
              <a:latin typeface="Calibri"/>
              <a:ea typeface="Calibri"/>
              <a:cs typeface="Calibri"/>
              <a:sym typeface="Calibri"/>
            </a:endParaRPr>
          </a:p>
        </p:txBody>
      </p:sp>
      <p:pic>
        <p:nvPicPr>
          <p:cNvPr id="272" name="Google Shape;272;p42" title="logo.png"/>
          <p:cNvPicPr preferRelativeResize="0"/>
          <p:nvPr/>
        </p:nvPicPr>
        <p:blipFill>
          <a:blip r:embed="rId4">
            <a:alphaModFix/>
          </a:blip>
          <a:stretch>
            <a:fillRect/>
          </a:stretch>
        </p:blipFill>
        <p:spPr>
          <a:xfrm>
            <a:off x="627375" y="6195650"/>
            <a:ext cx="2151450" cy="602400"/>
          </a:xfrm>
          <a:prstGeom prst="rect">
            <a:avLst/>
          </a:prstGeom>
          <a:noFill/>
          <a:ln>
            <a:noFill/>
          </a:ln>
        </p:spPr>
      </p:pic>
      <p:sp>
        <p:nvSpPr>
          <p:cNvPr id="273" name="Google Shape;273;p42"/>
          <p:cNvSpPr txBox="1"/>
          <p:nvPr/>
        </p:nvSpPr>
        <p:spPr>
          <a:xfrm>
            <a:off x="5971850" y="377900"/>
            <a:ext cx="6018600" cy="683400"/>
          </a:xfrm>
          <a:prstGeom prst="rect">
            <a:avLst/>
          </a:prstGeom>
          <a:solidFill>
            <a:srgbClr val="F8F5F5"/>
          </a:solidFill>
          <a:ln cap="flat" cmpd="sng" w="9525">
            <a:solidFill>
              <a:srgbClr val="00206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Font typeface="Arial"/>
              <a:buNone/>
            </a:pPr>
            <a:r>
              <a:rPr lang="en-US" sz="1800">
                <a:latin typeface="Calibri"/>
                <a:ea typeface="Calibri"/>
                <a:cs typeface="Calibri"/>
                <a:sym typeface="Calibri"/>
              </a:rPr>
              <a:t>The three tests a council is to apply in evaluating a request for an extension are covered in the Guide to Advancement 9.0.4.0</a:t>
            </a:r>
            <a:endParaRPr sz="1800">
              <a:latin typeface="Calibri"/>
              <a:ea typeface="Calibri"/>
              <a:cs typeface="Calibri"/>
              <a:sym typeface="Calibri"/>
            </a:endParaRPr>
          </a:p>
        </p:txBody>
      </p:sp>
      <p:sp>
        <p:nvSpPr>
          <p:cNvPr id="274" name="Google Shape;274;p42"/>
          <p:cNvSpPr txBox="1"/>
          <p:nvPr/>
        </p:nvSpPr>
        <p:spPr>
          <a:xfrm>
            <a:off x="168950" y="1246900"/>
            <a:ext cx="118215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780"/>
              </a:spcBef>
              <a:spcAft>
                <a:spcPts val="1000"/>
              </a:spcAft>
              <a:buNone/>
            </a:pPr>
            <a:r>
              <a:rPr b="1" i="1" lang="en-US" sz="2200">
                <a:solidFill>
                  <a:srgbClr val="C00000"/>
                </a:solidFill>
              </a:rPr>
              <a:t>If </a:t>
            </a:r>
            <a:r>
              <a:rPr lang="en-US" sz="2200">
                <a:solidFill>
                  <a:schemeClr val="dk1"/>
                </a:solidFill>
              </a:rPr>
              <a:t>a Scout foresees that </a:t>
            </a:r>
            <a:r>
              <a:rPr i="1" lang="en-US" sz="2200">
                <a:solidFill>
                  <a:schemeClr val="dk1"/>
                </a:solidFill>
              </a:rPr>
              <a:t>due to no fault or choice of their own</a:t>
            </a:r>
            <a:r>
              <a:rPr lang="en-US" sz="2200">
                <a:solidFill>
                  <a:schemeClr val="dk1"/>
                </a:solidFill>
              </a:rPr>
              <a:t>, it will be impossible to complete the Eagle Scout rank requirements before age 18, they may apply for a limited time extension.</a:t>
            </a:r>
            <a:endParaRPr sz="2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3"/>
          <p:cNvSpPr txBox="1"/>
          <p:nvPr>
            <p:ph type="title"/>
          </p:nvPr>
        </p:nvSpPr>
        <p:spPr>
          <a:xfrm>
            <a:off x="967950" y="376775"/>
            <a:ext cx="102561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You’re Nearly There!</a:t>
            </a:r>
            <a:endParaRPr sz="4800"/>
          </a:p>
        </p:txBody>
      </p:sp>
      <p:sp>
        <p:nvSpPr>
          <p:cNvPr id="281" name="Google Shape;281;p43"/>
          <p:cNvSpPr txBox="1"/>
          <p:nvPr>
            <p:ph idx="1" type="body"/>
          </p:nvPr>
        </p:nvSpPr>
        <p:spPr>
          <a:xfrm>
            <a:off x="240900" y="1218650"/>
            <a:ext cx="11710200" cy="4977000"/>
          </a:xfrm>
          <a:prstGeom prst="rect">
            <a:avLst/>
          </a:prstGeom>
          <a:noFill/>
          <a:ln>
            <a:noFill/>
          </a:ln>
        </p:spPr>
        <p:txBody>
          <a:bodyPr anchorCtr="0" anchor="t" bIns="45700" lIns="91425" spcFirstLastPara="1" rIns="91425" wrap="square" tIns="45700">
            <a:noAutofit/>
          </a:bodyPr>
          <a:lstStyle/>
          <a:p>
            <a:pPr indent="0" lvl="0" marL="457200" rtl="0" algn="l">
              <a:lnSpc>
                <a:spcPct val="130000"/>
              </a:lnSpc>
              <a:spcBef>
                <a:spcPts val="0"/>
              </a:spcBef>
              <a:spcAft>
                <a:spcPts val="0"/>
              </a:spcAft>
              <a:buNone/>
            </a:pPr>
            <a:r>
              <a:rPr b="1" lang="en-US" sz="2500">
                <a:solidFill>
                  <a:srgbClr val="C00000"/>
                </a:solidFill>
              </a:rPr>
              <a:t>IF…</a:t>
            </a:r>
            <a:endParaRPr b="1" sz="2500">
              <a:solidFill>
                <a:srgbClr val="C00000"/>
              </a:solidFill>
            </a:endParaRPr>
          </a:p>
          <a:p>
            <a:pPr indent="0" lvl="0" marL="0" rtl="0" algn="l">
              <a:lnSpc>
                <a:spcPct val="130000"/>
              </a:lnSpc>
              <a:spcBef>
                <a:spcPts val="0"/>
              </a:spcBef>
              <a:spcAft>
                <a:spcPts val="0"/>
              </a:spcAft>
              <a:buNone/>
            </a:pPr>
            <a:r>
              <a:rPr lang="en-US" sz="2000"/>
              <a:t>✅ </a:t>
            </a:r>
            <a:r>
              <a:rPr lang="en-US" sz="2100"/>
              <a:t>Eagle Scout Service Project</a:t>
            </a:r>
            <a:r>
              <a:rPr lang="en-US" sz="2100"/>
              <a:t> </a:t>
            </a:r>
            <a:r>
              <a:rPr lang="en-US" sz="2100"/>
              <a:t>Workbook: </a:t>
            </a:r>
            <a:r>
              <a:rPr i="1" lang="en-US" sz="2100"/>
              <a:t>Project Proposal Page H, Fundraising Application Page A, and Report Page C </a:t>
            </a:r>
            <a:r>
              <a:rPr lang="en-US" sz="2100"/>
              <a:t>have all signatures…</a:t>
            </a:r>
            <a:endParaRPr sz="2100"/>
          </a:p>
          <a:p>
            <a:pPr indent="0" lvl="0" marL="0" rtl="0" algn="l">
              <a:lnSpc>
                <a:spcPct val="130000"/>
              </a:lnSpc>
              <a:spcBef>
                <a:spcPts val="0"/>
              </a:spcBef>
              <a:spcAft>
                <a:spcPts val="0"/>
              </a:spcAft>
              <a:buNone/>
            </a:pPr>
            <a:r>
              <a:rPr lang="en-US" sz="2000"/>
              <a:t>✅ </a:t>
            </a:r>
            <a:r>
              <a:rPr lang="en-US" sz="2100"/>
              <a:t>Position of Responsibility</a:t>
            </a:r>
            <a:r>
              <a:rPr lang="en-US" sz="2100"/>
              <a:t> R</a:t>
            </a:r>
            <a:r>
              <a:rPr lang="en-US" sz="2100"/>
              <a:t>equirement</a:t>
            </a:r>
            <a:r>
              <a:rPr lang="en-US" sz="2100"/>
              <a:t>: </a:t>
            </a:r>
            <a:r>
              <a:rPr i="1" lang="en-US" sz="2100"/>
              <a:t>completed, approved &amp; recorded in Scoutbook…</a:t>
            </a:r>
            <a:endParaRPr i="1" sz="2100"/>
          </a:p>
          <a:p>
            <a:pPr indent="0" lvl="0" marL="0" rtl="0" algn="l">
              <a:lnSpc>
                <a:spcPct val="130000"/>
              </a:lnSpc>
              <a:spcBef>
                <a:spcPts val="0"/>
              </a:spcBef>
              <a:spcAft>
                <a:spcPts val="0"/>
              </a:spcAft>
              <a:buNone/>
            </a:pPr>
            <a:r>
              <a:rPr lang="en-US" sz="2000"/>
              <a:t>✅ </a:t>
            </a:r>
            <a:r>
              <a:rPr lang="en-US" sz="2100"/>
              <a:t>Required Merit Badges</a:t>
            </a:r>
            <a:r>
              <a:rPr lang="en-US" sz="2100"/>
              <a:t>:</a:t>
            </a:r>
            <a:r>
              <a:rPr lang="en-US" sz="2100"/>
              <a:t> </a:t>
            </a:r>
            <a:r>
              <a:rPr i="1" lang="en-US" sz="2100"/>
              <a:t>completed</a:t>
            </a:r>
            <a:r>
              <a:rPr i="1" lang="en-US" sz="2100"/>
              <a:t>, approved, awarded &amp; recorded </a:t>
            </a:r>
            <a:r>
              <a:rPr i="1" lang="en-US" sz="2100"/>
              <a:t>in Scoutbook…</a:t>
            </a:r>
            <a:endParaRPr i="1" sz="2100"/>
          </a:p>
          <a:p>
            <a:pPr indent="0" lvl="0" marL="0" rtl="0" algn="l">
              <a:lnSpc>
                <a:spcPct val="130000"/>
              </a:lnSpc>
              <a:spcBef>
                <a:spcPts val="0"/>
              </a:spcBef>
              <a:spcAft>
                <a:spcPts val="0"/>
              </a:spcAft>
              <a:buNone/>
            </a:pPr>
            <a:r>
              <a:rPr lang="en-US" sz="2000"/>
              <a:t>✅ </a:t>
            </a:r>
            <a:r>
              <a:rPr lang="en-US" sz="2100"/>
              <a:t>Scoutmaster Conference</a:t>
            </a:r>
            <a:r>
              <a:rPr lang="en-US" sz="2100"/>
              <a:t>:</a:t>
            </a:r>
            <a:r>
              <a:rPr lang="en-US" sz="2100"/>
              <a:t> </a:t>
            </a:r>
            <a:r>
              <a:rPr i="1" lang="en-US" sz="2100"/>
              <a:t>completed, approved </a:t>
            </a:r>
            <a:r>
              <a:rPr i="1" lang="en-US" sz="2100"/>
              <a:t>&amp; recorded in Scoutbook…</a:t>
            </a:r>
            <a:endParaRPr i="1" sz="2100"/>
          </a:p>
          <a:p>
            <a:pPr indent="0" lvl="0" marL="0" rtl="0" algn="l">
              <a:lnSpc>
                <a:spcPct val="100000"/>
              </a:lnSpc>
              <a:spcBef>
                <a:spcPts val="420"/>
              </a:spcBef>
              <a:spcAft>
                <a:spcPts val="0"/>
              </a:spcAft>
              <a:buNone/>
            </a:pPr>
            <a:r>
              <a:t/>
            </a:r>
            <a:endParaRPr sz="2100"/>
          </a:p>
          <a:p>
            <a:pPr indent="457200" lvl="0" marL="0" rtl="0" algn="l">
              <a:lnSpc>
                <a:spcPct val="100000"/>
              </a:lnSpc>
              <a:spcBef>
                <a:spcPts val="420"/>
              </a:spcBef>
              <a:spcAft>
                <a:spcPts val="0"/>
              </a:spcAft>
              <a:buNone/>
            </a:pPr>
            <a:r>
              <a:rPr b="1" lang="en-US" sz="2500">
                <a:solidFill>
                  <a:srgbClr val="C00000"/>
                </a:solidFill>
              </a:rPr>
              <a:t>THEN</a:t>
            </a:r>
            <a:r>
              <a:rPr b="1" lang="en-US" sz="2100">
                <a:solidFill>
                  <a:srgbClr val="960000"/>
                </a:solidFill>
              </a:rPr>
              <a:t>… </a:t>
            </a:r>
            <a:r>
              <a:rPr lang="en-US" sz="2100"/>
              <a:t>it’s time to </a:t>
            </a:r>
            <a:r>
              <a:rPr lang="en-US" sz="2100"/>
              <a:t>Complete the Eagle Rank Application!</a:t>
            </a:r>
            <a:endParaRPr sz="2100"/>
          </a:p>
          <a:p>
            <a:pPr indent="-247650" lvl="0" marL="228600" rtl="0" algn="l">
              <a:spcBef>
                <a:spcPts val="900"/>
              </a:spcBef>
              <a:spcAft>
                <a:spcPts val="0"/>
              </a:spcAft>
              <a:buSzPts val="2100"/>
              <a:buFont typeface="Tahoma"/>
              <a:buChar char="☐"/>
            </a:pPr>
            <a:r>
              <a:rPr lang="en-US" sz="2100"/>
              <a:t>Prepare your </a:t>
            </a:r>
            <a:r>
              <a:rPr lang="en-US" sz="2100"/>
              <a:t>S</a:t>
            </a:r>
            <a:r>
              <a:rPr lang="en-US" sz="2100"/>
              <a:t>tatement of Ambitions, Life Purpose and </a:t>
            </a:r>
            <a:r>
              <a:rPr lang="en-US" sz="2100"/>
              <a:t>L</a:t>
            </a:r>
            <a:r>
              <a:rPr lang="en-US" sz="2100"/>
              <a:t>eadership outside of Scouts to include with application. Include a </a:t>
            </a:r>
            <a:r>
              <a:rPr lang="en-US" sz="2100"/>
              <a:t>l</a:t>
            </a:r>
            <a:r>
              <a:rPr lang="en-US" sz="2100"/>
              <a:t>ist of Positions held, Honors, &amp; Awards.</a:t>
            </a:r>
            <a:endParaRPr sz="2100"/>
          </a:p>
          <a:p>
            <a:pPr indent="-247650" lvl="0" marL="228600" rtl="0" algn="l">
              <a:spcBef>
                <a:spcPts val="1000"/>
              </a:spcBef>
              <a:spcAft>
                <a:spcPts val="0"/>
              </a:spcAft>
              <a:buSzPts val="2100"/>
              <a:buFont typeface="Tahoma"/>
              <a:buChar char="☐"/>
            </a:pPr>
            <a:r>
              <a:rPr lang="en-US" sz="2100"/>
              <a:t>Final requests for Letters of </a:t>
            </a:r>
            <a:r>
              <a:rPr lang="en-US" sz="2100"/>
              <a:t>R</a:t>
            </a:r>
            <a:r>
              <a:rPr lang="en-US" sz="2100"/>
              <a:t>ecommendation not yet received </a:t>
            </a:r>
            <a:endParaRPr sz="2100"/>
          </a:p>
          <a:p>
            <a:pPr indent="457200" lvl="0" marL="0" rtl="0" algn="l">
              <a:spcBef>
                <a:spcPts val="480"/>
              </a:spcBef>
              <a:spcAft>
                <a:spcPts val="0"/>
              </a:spcAft>
              <a:buNone/>
            </a:pPr>
            <a:r>
              <a:rPr lang="en-US" sz="2100"/>
              <a:t>(you </a:t>
            </a:r>
            <a:r>
              <a:rPr lang="en-US" sz="2100"/>
              <a:t>s</a:t>
            </a:r>
            <a:r>
              <a:rPr lang="en-US" sz="2100"/>
              <a:t>tarted this months earl</a:t>
            </a:r>
            <a:r>
              <a:rPr lang="en-US" sz="2100"/>
              <a:t>ier, right?</a:t>
            </a:r>
            <a:r>
              <a:rPr lang="en-US" sz="2100"/>
              <a:t>)</a:t>
            </a:r>
            <a:endParaRPr sz="2100"/>
          </a:p>
        </p:txBody>
      </p:sp>
      <p:pic>
        <p:nvPicPr>
          <p:cNvPr id="282" name="Google Shape;282;p43"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4"/>
          <p:cNvSpPr txBox="1"/>
          <p:nvPr/>
        </p:nvSpPr>
        <p:spPr>
          <a:xfrm>
            <a:off x="4250350" y="5856950"/>
            <a:ext cx="78414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rPr>
              <a:t>You can also download a </a:t>
            </a:r>
            <a:r>
              <a:rPr i="1" lang="en-US" sz="1600">
                <a:solidFill>
                  <a:schemeClr val="dk1"/>
                </a:solidFill>
              </a:rPr>
              <a:t>blank</a:t>
            </a:r>
            <a:r>
              <a:rPr b="0" i="0" lang="en-US" sz="1600" u="none" cap="none" strike="noStrike">
                <a:solidFill>
                  <a:schemeClr val="dk1"/>
                </a:solidFill>
                <a:latin typeface="Arial"/>
                <a:ea typeface="Arial"/>
                <a:cs typeface="Arial"/>
                <a:sym typeface="Arial"/>
              </a:rPr>
              <a:t> fillable .pdf form </a:t>
            </a:r>
            <a:r>
              <a:rPr lang="en-US" sz="1600">
                <a:solidFill>
                  <a:schemeClr val="dk1"/>
                </a:solidFill>
              </a:rPr>
              <a:t>from: </a:t>
            </a:r>
            <a:r>
              <a:rPr b="0" i="0" lang="en-US" sz="1600" u="sng" cap="none" strike="noStrike">
                <a:solidFill>
                  <a:schemeClr val="hlink"/>
                </a:solidFill>
                <a:latin typeface="Arial"/>
                <a:ea typeface="Arial"/>
                <a:cs typeface="Arial"/>
                <a:sym typeface="Arial"/>
                <a:hlinkClick r:id="rId3"/>
              </a:rPr>
              <a:t>scouting.org/advancement</a:t>
            </a:r>
            <a:endParaRPr sz="1600">
              <a:solidFill>
                <a:schemeClr val="dk1"/>
              </a:solidFill>
            </a:endParaRPr>
          </a:p>
        </p:txBody>
      </p:sp>
      <p:sp>
        <p:nvSpPr>
          <p:cNvPr id="289" name="Google Shape;289;p44"/>
          <p:cNvSpPr txBox="1"/>
          <p:nvPr/>
        </p:nvSpPr>
        <p:spPr>
          <a:xfrm rot="-254">
            <a:off x="182050" y="1709851"/>
            <a:ext cx="4068300" cy="4294500"/>
          </a:xfrm>
          <a:prstGeom prst="rect">
            <a:avLst/>
          </a:prstGeom>
          <a:noFill/>
          <a:ln>
            <a:noFill/>
          </a:ln>
        </p:spPr>
        <p:txBody>
          <a:bodyPr anchorCtr="0" anchor="t" bIns="45700" lIns="91425" spcFirstLastPara="1" rIns="91425" wrap="square" tIns="45700">
            <a:spAutoFit/>
          </a:bodyPr>
          <a:lstStyle/>
          <a:p>
            <a:pPr indent="-355600" lvl="0" marL="457200" marR="0" rtl="0" algn="l">
              <a:spcBef>
                <a:spcPts val="0"/>
              </a:spcBef>
              <a:spcAft>
                <a:spcPts val="0"/>
              </a:spcAft>
              <a:buClr>
                <a:schemeClr val="dk1"/>
              </a:buClr>
              <a:buSzPts val="2000"/>
              <a:buAutoNum type="arabicPeriod"/>
            </a:pPr>
            <a:r>
              <a:rPr lang="en-US" sz="1900">
                <a:solidFill>
                  <a:schemeClr val="dk1"/>
                </a:solidFill>
              </a:rPr>
              <a:t>Download the</a:t>
            </a:r>
            <a:r>
              <a:rPr i="0" lang="en-US" sz="1900" u="none" cap="none" strike="noStrike">
                <a:solidFill>
                  <a:schemeClr val="dk1"/>
                </a:solidFill>
              </a:rPr>
              <a:t> customized, partially filled</a:t>
            </a:r>
            <a:r>
              <a:rPr lang="en-US" sz="1900">
                <a:solidFill>
                  <a:schemeClr val="dk1"/>
                </a:solidFill>
              </a:rPr>
              <a:t>-</a:t>
            </a:r>
            <a:r>
              <a:rPr i="0" lang="en-US" sz="1900" u="none" cap="none" strike="noStrike">
                <a:solidFill>
                  <a:schemeClr val="dk1"/>
                </a:solidFill>
              </a:rPr>
              <a:t>out </a:t>
            </a:r>
            <a:r>
              <a:rPr lang="en-US" sz="1900">
                <a:solidFill>
                  <a:schemeClr val="dk1"/>
                </a:solidFill>
              </a:rPr>
              <a:t>application from</a:t>
            </a:r>
            <a:r>
              <a:rPr i="0" lang="en-US" sz="1900" u="none" cap="none" strike="noStrike">
                <a:solidFill>
                  <a:schemeClr val="dk1"/>
                </a:solidFill>
              </a:rPr>
              <a:t> your </a:t>
            </a:r>
            <a:r>
              <a:rPr lang="en-US" sz="1900">
                <a:solidFill>
                  <a:schemeClr val="dk1"/>
                </a:solidFill>
              </a:rPr>
              <a:t>S</a:t>
            </a:r>
            <a:r>
              <a:rPr i="0" lang="en-US" sz="1900" u="none" cap="none" strike="noStrike">
                <a:solidFill>
                  <a:schemeClr val="dk1"/>
                </a:solidFill>
              </a:rPr>
              <a:t>coutbook</a:t>
            </a:r>
            <a:r>
              <a:rPr lang="en-US" sz="1900">
                <a:solidFill>
                  <a:schemeClr val="dk1"/>
                </a:solidFill>
              </a:rPr>
              <a:t> P</a:t>
            </a:r>
            <a:r>
              <a:rPr lang="en-US" sz="1900">
                <a:solidFill>
                  <a:schemeClr val="dk1"/>
                </a:solidFill>
              </a:rPr>
              <a:t>rofile </a:t>
            </a:r>
            <a:r>
              <a:rPr lang="en-US" sz="1800">
                <a:solidFill>
                  <a:schemeClr val="dk1"/>
                </a:solidFill>
              </a:rPr>
              <a:t>⇾</a:t>
            </a:r>
            <a:r>
              <a:rPr lang="en-US" sz="1900">
                <a:solidFill>
                  <a:schemeClr val="dk1"/>
                </a:solidFill>
              </a:rPr>
              <a:t> Reports </a:t>
            </a:r>
            <a:r>
              <a:rPr lang="en-US" sz="1800">
                <a:solidFill>
                  <a:schemeClr val="dk1"/>
                </a:solidFill>
              </a:rPr>
              <a:t>⇾</a:t>
            </a:r>
            <a:r>
              <a:rPr lang="en-US" sz="1900">
                <a:solidFill>
                  <a:schemeClr val="dk1"/>
                </a:solidFill>
              </a:rPr>
              <a:t> Eagle Application.</a:t>
            </a:r>
            <a:endParaRPr i="0" sz="1900" u="none" cap="none" strike="noStrike">
              <a:solidFill>
                <a:schemeClr val="dk1"/>
              </a:solidFill>
            </a:endParaRPr>
          </a:p>
          <a:p>
            <a:pPr indent="-349250" lvl="0" marL="457200" rtl="0" algn="l">
              <a:lnSpc>
                <a:spcPct val="90000"/>
              </a:lnSpc>
              <a:spcBef>
                <a:spcPts val="1000"/>
              </a:spcBef>
              <a:spcAft>
                <a:spcPts val="0"/>
              </a:spcAft>
              <a:buClr>
                <a:schemeClr val="dk1"/>
              </a:buClr>
              <a:buSzPts val="1900"/>
              <a:buAutoNum type="arabicPeriod"/>
            </a:pPr>
            <a:r>
              <a:rPr lang="en-US" sz="1900">
                <a:solidFill>
                  <a:schemeClr val="dk1"/>
                </a:solidFill>
              </a:rPr>
              <a:t>Complete all missing information, Save, and Print.</a:t>
            </a:r>
            <a:endParaRPr sz="1900">
              <a:solidFill>
                <a:schemeClr val="dk1"/>
              </a:solidFill>
            </a:endParaRPr>
          </a:p>
          <a:p>
            <a:pPr indent="-349250" lvl="0" marL="457200" rtl="0" algn="l">
              <a:lnSpc>
                <a:spcPct val="90000"/>
              </a:lnSpc>
              <a:spcBef>
                <a:spcPts val="1000"/>
              </a:spcBef>
              <a:spcAft>
                <a:spcPts val="0"/>
              </a:spcAft>
              <a:buClr>
                <a:schemeClr val="dk1"/>
              </a:buClr>
              <a:buSzPts val="1900"/>
              <a:buAutoNum type="arabicPeriod"/>
            </a:pPr>
            <a:r>
              <a:rPr lang="en-US" sz="1900">
                <a:solidFill>
                  <a:schemeClr val="dk1"/>
                </a:solidFill>
              </a:rPr>
              <a:t>Get S</a:t>
            </a:r>
            <a:r>
              <a:rPr lang="en-US" sz="1900">
                <a:solidFill>
                  <a:schemeClr val="dk1"/>
                </a:solidFill>
              </a:rPr>
              <a:t>ignatures from the Scout, Unit Leader &amp; Unit Committee Chair.</a:t>
            </a:r>
            <a:endParaRPr sz="1900">
              <a:solidFill>
                <a:schemeClr val="dk1"/>
              </a:solidFill>
            </a:endParaRPr>
          </a:p>
          <a:p>
            <a:pPr indent="-349250" lvl="0" marL="457200" rtl="0" algn="l">
              <a:lnSpc>
                <a:spcPct val="90000"/>
              </a:lnSpc>
              <a:spcBef>
                <a:spcPts val="1000"/>
              </a:spcBef>
              <a:spcAft>
                <a:spcPts val="1000"/>
              </a:spcAft>
              <a:buClr>
                <a:schemeClr val="dk1"/>
              </a:buClr>
              <a:buSzPts val="1900"/>
              <a:buAutoNum type="arabicPeriod"/>
            </a:pPr>
            <a:r>
              <a:rPr lang="en-US" sz="1900">
                <a:solidFill>
                  <a:schemeClr val="dk1"/>
                </a:solidFill>
              </a:rPr>
              <a:t>Make a Copy, then give the application directly to the person who will deliver the Eagle Packet to the council office.</a:t>
            </a:r>
            <a:endParaRPr sz="1600">
              <a:solidFill>
                <a:schemeClr val="dk1"/>
              </a:solidFill>
            </a:endParaRPr>
          </a:p>
        </p:txBody>
      </p:sp>
      <p:pic>
        <p:nvPicPr>
          <p:cNvPr id="290" name="Google Shape;290;p44"/>
          <p:cNvPicPr preferRelativeResize="0"/>
          <p:nvPr/>
        </p:nvPicPr>
        <p:blipFill>
          <a:blip r:embed="rId4">
            <a:alphaModFix/>
          </a:blip>
          <a:stretch>
            <a:fillRect/>
          </a:stretch>
        </p:blipFill>
        <p:spPr>
          <a:xfrm>
            <a:off x="4199437" y="976925"/>
            <a:ext cx="3793125" cy="4904149"/>
          </a:xfrm>
          <a:prstGeom prst="rect">
            <a:avLst/>
          </a:prstGeom>
          <a:noFill/>
          <a:ln cap="flat" cmpd="sng" w="9525">
            <a:solidFill>
              <a:schemeClr val="dk2"/>
            </a:solidFill>
            <a:prstDash val="solid"/>
            <a:round/>
            <a:headEnd len="sm" w="sm" type="none"/>
            <a:tailEnd len="sm" w="sm" type="none"/>
          </a:ln>
        </p:spPr>
      </p:pic>
      <p:pic>
        <p:nvPicPr>
          <p:cNvPr id="291" name="Google Shape;291;p44"/>
          <p:cNvPicPr preferRelativeResize="0"/>
          <p:nvPr/>
        </p:nvPicPr>
        <p:blipFill>
          <a:blip r:embed="rId5">
            <a:alphaModFix/>
          </a:blip>
          <a:stretch>
            <a:fillRect/>
          </a:stretch>
        </p:blipFill>
        <p:spPr>
          <a:xfrm>
            <a:off x="8152650" y="976926"/>
            <a:ext cx="3939101" cy="4904150"/>
          </a:xfrm>
          <a:prstGeom prst="rect">
            <a:avLst/>
          </a:prstGeom>
          <a:noFill/>
          <a:ln cap="flat" cmpd="sng" w="9525">
            <a:solidFill>
              <a:schemeClr val="dk2"/>
            </a:solidFill>
            <a:prstDash val="solid"/>
            <a:round/>
            <a:headEnd len="sm" w="sm" type="none"/>
            <a:tailEnd len="sm" w="sm" type="none"/>
          </a:ln>
        </p:spPr>
      </p:pic>
      <p:pic>
        <p:nvPicPr>
          <p:cNvPr id="292" name="Google Shape;292;p44" title="logo.png"/>
          <p:cNvPicPr preferRelativeResize="0"/>
          <p:nvPr/>
        </p:nvPicPr>
        <p:blipFill>
          <a:blip r:embed="rId6">
            <a:alphaModFix/>
          </a:blip>
          <a:stretch>
            <a:fillRect/>
          </a:stretch>
        </p:blipFill>
        <p:spPr>
          <a:xfrm>
            <a:off x="627375" y="6195650"/>
            <a:ext cx="2151450" cy="602400"/>
          </a:xfrm>
          <a:prstGeom prst="rect">
            <a:avLst/>
          </a:prstGeom>
          <a:noFill/>
          <a:ln>
            <a:noFill/>
          </a:ln>
        </p:spPr>
      </p:pic>
      <p:sp>
        <p:nvSpPr>
          <p:cNvPr id="293" name="Google Shape;293;p44"/>
          <p:cNvSpPr txBox="1"/>
          <p:nvPr>
            <p:ph idx="4294967295" type="title"/>
          </p:nvPr>
        </p:nvSpPr>
        <p:spPr>
          <a:xfrm>
            <a:off x="838200" y="191925"/>
            <a:ext cx="10515600" cy="7572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sz="4800"/>
              <a:t>Eagle Scout Rank Application</a:t>
            </a:r>
            <a:endParaRPr sz="4800"/>
          </a:p>
        </p:txBody>
      </p:sp>
      <p:sp>
        <p:nvSpPr>
          <p:cNvPr id="294" name="Google Shape;294;p44"/>
          <p:cNvSpPr txBox="1"/>
          <p:nvPr/>
        </p:nvSpPr>
        <p:spPr>
          <a:xfrm>
            <a:off x="319600" y="1140288"/>
            <a:ext cx="3793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rPr>
              <a:t>Scoutbook </a:t>
            </a:r>
            <a:r>
              <a:rPr lang="en-US" sz="1300" u="sng">
                <a:solidFill>
                  <a:schemeClr val="hlink"/>
                </a:solidFill>
                <a:hlinkClick r:id="rId7"/>
              </a:rPr>
              <a:t>scoutbook.scouting.org</a:t>
            </a:r>
            <a:endParaRPr sz="1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5"/>
          <p:cNvSpPr txBox="1"/>
          <p:nvPr>
            <p:ph idx="4294967295" type="body"/>
          </p:nvPr>
        </p:nvSpPr>
        <p:spPr>
          <a:xfrm>
            <a:off x="381000" y="1039100"/>
            <a:ext cx="8780700" cy="51564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15000"/>
              </a:lnSpc>
              <a:spcBef>
                <a:spcPts val="0"/>
              </a:spcBef>
              <a:spcAft>
                <a:spcPts val="0"/>
              </a:spcAft>
              <a:buSzPct val="63333"/>
              <a:buFont typeface="Noto Sans Symbols"/>
              <a:buNone/>
            </a:pPr>
            <a:r>
              <a:rPr lang="en-US" sz="3000"/>
              <a:t>The </a:t>
            </a:r>
            <a:r>
              <a:rPr b="1" lang="en-US" sz="3000"/>
              <a:t>Eagle Packet </a:t>
            </a:r>
            <a:r>
              <a:rPr lang="en-US" sz="3000"/>
              <a:t>should</a:t>
            </a:r>
            <a:r>
              <a:rPr lang="en-US" sz="3000"/>
              <a:t> contain:</a:t>
            </a:r>
            <a:endParaRPr sz="3000"/>
          </a:p>
          <a:p>
            <a:pPr indent="0" lvl="0" marL="0" rtl="0" algn="l">
              <a:lnSpc>
                <a:spcPct val="115000"/>
              </a:lnSpc>
              <a:spcBef>
                <a:spcPts val="0"/>
              </a:spcBef>
              <a:spcAft>
                <a:spcPts val="0"/>
              </a:spcAft>
              <a:buSzPct val="63333"/>
              <a:buFont typeface="Noto Sans Symbols"/>
              <a:buNone/>
            </a:pPr>
            <a:r>
              <a:t/>
            </a:r>
            <a:endParaRPr sz="3000"/>
          </a:p>
          <a:p>
            <a:pPr indent="-293370" lvl="1" marL="404813" rtl="0" algn="l">
              <a:lnSpc>
                <a:spcPct val="110000"/>
              </a:lnSpc>
              <a:spcBef>
                <a:spcPts val="200"/>
              </a:spcBef>
              <a:spcAft>
                <a:spcPts val="0"/>
              </a:spcAft>
              <a:buSzPct val="100000"/>
              <a:buFont typeface="Noto Sans Symbols"/>
              <a:buChar char="☐"/>
            </a:pPr>
            <a:r>
              <a:rPr lang="en-US" sz="3000"/>
              <a:t>Contacts Postcard </a:t>
            </a:r>
            <a:r>
              <a:rPr i="1" lang="en-US" sz="3000"/>
              <a:t>– Unit leader completes </a:t>
            </a:r>
            <a:r>
              <a:rPr i="1" lang="en-US" sz="3000" u="sng">
                <a:solidFill>
                  <a:schemeClr val="hlink"/>
                </a:solidFill>
                <a:hlinkClick r:id="rId3"/>
              </a:rPr>
              <a:t>this card </a:t>
            </a:r>
            <a:endParaRPr i="1" sz="3000"/>
          </a:p>
          <a:p>
            <a:pPr indent="457200" lvl="0" marL="0" rtl="0" algn="l">
              <a:lnSpc>
                <a:spcPct val="110000"/>
              </a:lnSpc>
              <a:spcBef>
                <a:spcPts val="200"/>
              </a:spcBef>
              <a:spcAft>
                <a:spcPts val="0"/>
              </a:spcAft>
              <a:buNone/>
            </a:pPr>
            <a:r>
              <a:rPr i="1" lang="en-US" sz="3000"/>
              <a:t>(Council</a:t>
            </a:r>
            <a:r>
              <a:rPr i="1" lang="en-US" sz="3000"/>
              <a:t> notifies via email when you’re approved by National!</a:t>
            </a:r>
            <a:r>
              <a:rPr i="1" lang="en-US" sz="3000"/>
              <a:t>)</a:t>
            </a:r>
            <a:endParaRPr sz="3000"/>
          </a:p>
          <a:p>
            <a:pPr indent="-317500" lvl="1" marL="404813" rtl="0" algn="l">
              <a:lnSpc>
                <a:spcPct val="110000"/>
              </a:lnSpc>
              <a:spcBef>
                <a:spcPts val="600"/>
              </a:spcBef>
              <a:spcAft>
                <a:spcPts val="0"/>
              </a:spcAft>
              <a:buSzPct val="100000"/>
              <a:buFont typeface="Noto Sans Symbols"/>
              <a:buChar char="☐"/>
            </a:pPr>
            <a:r>
              <a:rPr lang="en-US" sz="3000"/>
              <a:t>Eagle Rank Application - Completed, Printed, &amp; Signed!</a:t>
            </a:r>
            <a:endParaRPr sz="3000"/>
          </a:p>
          <a:p>
            <a:pPr indent="-317500" lvl="1" marL="404813" rtl="0" algn="l">
              <a:lnSpc>
                <a:spcPct val="110000"/>
              </a:lnSpc>
              <a:spcBef>
                <a:spcPts val="600"/>
              </a:spcBef>
              <a:spcAft>
                <a:spcPts val="0"/>
              </a:spcAft>
              <a:buSzPct val="100000"/>
              <a:buFont typeface="Noto Sans Symbols"/>
              <a:buChar char="☐"/>
            </a:pPr>
            <a:r>
              <a:rPr lang="en-US" sz="3000"/>
              <a:t>Statement of </a:t>
            </a:r>
            <a:r>
              <a:rPr lang="en-US" sz="3000"/>
              <a:t>Ambition and </a:t>
            </a:r>
            <a:r>
              <a:rPr lang="en-US" sz="3000"/>
              <a:t>Life Purpose &amp; List of Positions, Honors, &amp; Awards</a:t>
            </a:r>
            <a:endParaRPr sz="3000"/>
          </a:p>
          <a:p>
            <a:pPr indent="-317501" lvl="1" marL="404813" rtl="0" algn="l">
              <a:lnSpc>
                <a:spcPct val="110000"/>
              </a:lnSpc>
              <a:spcBef>
                <a:spcPts val="600"/>
              </a:spcBef>
              <a:spcAft>
                <a:spcPts val="0"/>
              </a:spcAft>
              <a:buSzPct val="100000"/>
              <a:buFont typeface="Noto Sans Symbols"/>
              <a:buChar char="☐"/>
            </a:pPr>
            <a:r>
              <a:rPr lang="en-US" sz="3000"/>
              <a:t>Letters of Recommendation</a:t>
            </a:r>
            <a:endParaRPr b="1" sz="3000"/>
          </a:p>
          <a:p>
            <a:pPr indent="-317500" lvl="1" marL="404813" rtl="0" algn="l">
              <a:lnSpc>
                <a:spcPct val="110000"/>
              </a:lnSpc>
              <a:spcBef>
                <a:spcPts val="600"/>
              </a:spcBef>
              <a:spcAft>
                <a:spcPts val="0"/>
              </a:spcAft>
              <a:buSzPct val="100000"/>
              <a:buFont typeface="Noto Sans Symbols"/>
              <a:buChar char="☐"/>
            </a:pPr>
            <a:r>
              <a:rPr lang="en-US" sz="3000"/>
              <a:t>Eagle Scout Service Project Workbook - </a:t>
            </a:r>
            <a:r>
              <a:rPr lang="en-US" sz="3000"/>
              <a:t>Completed/Approved </a:t>
            </a:r>
            <a:endParaRPr sz="3000"/>
          </a:p>
          <a:p>
            <a:pPr indent="-317500" lvl="1" marL="404813" rtl="0" algn="l">
              <a:lnSpc>
                <a:spcPct val="110000"/>
              </a:lnSpc>
              <a:spcBef>
                <a:spcPts val="600"/>
              </a:spcBef>
              <a:spcAft>
                <a:spcPts val="0"/>
              </a:spcAft>
              <a:buSzPct val="100000"/>
              <a:buFont typeface="Noto Sans Symbols"/>
              <a:buChar char="☐"/>
            </a:pPr>
            <a:r>
              <a:rPr lang="en-US" sz="3000"/>
              <a:t>Roster of Eagle Project Workers’ Hours</a:t>
            </a:r>
            <a:endParaRPr sz="3000"/>
          </a:p>
          <a:p>
            <a:pPr indent="-317500" lvl="1" marL="404813" rtl="0" algn="l">
              <a:lnSpc>
                <a:spcPct val="110000"/>
              </a:lnSpc>
              <a:spcBef>
                <a:spcPts val="600"/>
              </a:spcBef>
              <a:spcAft>
                <a:spcPts val="0"/>
              </a:spcAft>
              <a:buSzPct val="100000"/>
              <a:buFont typeface="Noto Sans Symbols"/>
              <a:buChar char="☐"/>
            </a:pPr>
            <a:r>
              <a:rPr lang="en-US" sz="3000"/>
              <a:t>All Letters/Forms of Extensions, ISAP, Alternative Merit Badge Approvals, RBAE, and/or Belated Rank.</a:t>
            </a:r>
            <a:endParaRPr sz="1800"/>
          </a:p>
        </p:txBody>
      </p:sp>
      <p:sp>
        <p:nvSpPr>
          <p:cNvPr id="301" name="Google Shape;301;p45"/>
          <p:cNvSpPr txBox="1"/>
          <p:nvPr/>
        </p:nvSpPr>
        <p:spPr>
          <a:xfrm rot="462104">
            <a:off x="9252911" y="2474333"/>
            <a:ext cx="2513877" cy="2308734"/>
          </a:xfrm>
          <a:prstGeom prst="rect">
            <a:avLst/>
          </a:prstGeom>
          <a:solidFill>
            <a:srgbClr val="F8F5F5"/>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333300"/>
                </a:solidFill>
                <a:latin typeface="Arial"/>
                <a:ea typeface="Arial"/>
                <a:cs typeface="Arial"/>
                <a:sym typeface="Arial"/>
              </a:rPr>
              <a:t>Submit Packet in single sheets- </a:t>
            </a:r>
            <a:r>
              <a:rPr lang="en-US" sz="2400">
                <a:solidFill>
                  <a:srgbClr val="333300"/>
                </a:solidFill>
              </a:rPr>
              <a:t>NO</a:t>
            </a:r>
            <a:r>
              <a:rPr lang="en-US" sz="2400">
                <a:solidFill>
                  <a:srgbClr val="333300"/>
                </a:solidFill>
                <a:latin typeface="Arial"/>
                <a:ea typeface="Arial"/>
                <a:cs typeface="Arial"/>
                <a:sym typeface="Arial"/>
              </a:rPr>
              <a:t> staples, folders, sheet protectors, or binders</a:t>
            </a:r>
            <a:endParaRPr sz="2400">
              <a:solidFill>
                <a:srgbClr val="000000"/>
              </a:solidFill>
              <a:latin typeface="Arial"/>
              <a:ea typeface="Arial"/>
              <a:cs typeface="Arial"/>
              <a:sym typeface="Arial"/>
            </a:endParaRPr>
          </a:p>
        </p:txBody>
      </p:sp>
      <p:pic>
        <p:nvPicPr>
          <p:cNvPr id="302" name="Google Shape;302;p45" title="logo.png"/>
          <p:cNvPicPr preferRelativeResize="0"/>
          <p:nvPr/>
        </p:nvPicPr>
        <p:blipFill>
          <a:blip r:embed="rId4">
            <a:alphaModFix/>
          </a:blip>
          <a:stretch>
            <a:fillRect/>
          </a:stretch>
        </p:blipFill>
        <p:spPr>
          <a:xfrm>
            <a:off x="627375" y="6195650"/>
            <a:ext cx="2151450" cy="602400"/>
          </a:xfrm>
          <a:prstGeom prst="rect">
            <a:avLst/>
          </a:prstGeom>
          <a:noFill/>
          <a:ln>
            <a:noFill/>
          </a:ln>
        </p:spPr>
      </p:pic>
      <p:sp>
        <p:nvSpPr>
          <p:cNvPr id="303" name="Google Shape;303;p45"/>
          <p:cNvSpPr txBox="1"/>
          <p:nvPr>
            <p:ph idx="4294967295" type="title"/>
          </p:nvPr>
        </p:nvSpPr>
        <p:spPr>
          <a:xfrm>
            <a:off x="947399" y="167200"/>
            <a:ext cx="10297200" cy="711000"/>
          </a:xfrm>
          <a:prstGeom prst="rect">
            <a:avLst/>
          </a:prstGeom>
          <a:noFill/>
          <a:ln>
            <a:noFill/>
          </a:ln>
        </p:spPr>
        <p:txBody>
          <a:bodyPr anchorCtr="0" anchor="ctr" bIns="0" lIns="0" spcFirstLastPara="1" rIns="0" wrap="square" tIns="45700">
            <a:spAutoFit/>
          </a:bodyPr>
          <a:lstStyle/>
          <a:p>
            <a:pPr indent="0" lvl="0" marL="0" rtl="0" algn="ctr">
              <a:spcBef>
                <a:spcPts val="0"/>
              </a:spcBef>
              <a:spcAft>
                <a:spcPts val="0"/>
              </a:spcAft>
              <a:buNone/>
            </a:pPr>
            <a:r>
              <a:rPr lang="en-US" sz="4800"/>
              <a:t>Preparing the Eagle Packet</a:t>
            </a:r>
            <a:endParaRPr sz="4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46"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
        <p:nvSpPr>
          <p:cNvPr id="310" name="Google Shape;310;p46"/>
          <p:cNvSpPr txBox="1"/>
          <p:nvPr/>
        </p:nvSpPr>
        <p:spPr>
          <a:xfrm>
            <a:off x="413150" y="1045500"/>
            <a:ext cx="11365800" cy="5100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dk1"/>
              </a:buClr>
              <a:buSzPts val="2600"/>
              <a:buChar char="★"/>
            </a:pPr>
            <a:r>
              <a:rPr lang="en-US" sz="2600">
                <a:solidFill>
                  <a:schemeClr val="dk1"/>
                </a:solidFill>
              </a:rPr>
              <a:t>Your </a:t>
            </a:r>
            <a:r>
              <a:rPr lang="en-US" sz="2600">
                <a:solidFill>
                  <a:schemeClr val="dk1"/>
                </a:solidFill>
              </a:rPr>
              <a:t>complete </a:t>
            </a:r>
            <a:r>
              <a:rPr lang="en-US" sz="2600">
                <a:solidFill>
                  <a:schemeClr val="dk1"/>
                </a:solidFill>
              </a:rPr>
              <a:t>Eagle Scout Packet can be hand-delivered to the Northern Star council office during regular business hours.</a:t>
            </a:r>
            <a:r>
              <a:rPr lang="en-US" sz="2600">
                <a:solidFill>
                  <a:schemeClr val="dk1"/>
                </a:solidFill>
              </a:rPr>
              <a:t> </a:t>
            </a:r>
            <a:endParaRPr sz="2600">
              <a:solidFill>
                <a:schemeClr val="dk1"/>
              </a:solidFill>
            </a:endParaRPr>
          </a:p>
          <a:p>
            <a:pPr indent="-393700" lvl="0" marL="457200" rtl="0" algn="l">
              <a:spcBef>
                <a:spcPts val="1000"/>
              </a:spcBef>
              <a:spcAft>
                <a:spcPts val="0"/>
              </a:spcAft>
              <a:buClr>
                <a:schemeClr val="dk1"/>
              </a:buClr>
              <a:buSzPts val="2600"/>
              <a:buChar char="★"/>
            </a:pPr>
            <a:r>
              <a:rPr lang="en-US" sz="2600">
                <a:solidFill>
                  <a:schemeClr val="dk1"/>
                </a:solidFill>
              </a:rPr>
              <a:t>Mailing originals is </a:t>
            </a:r>
            <a:r>
              <a:rPr b="1" i="1" lang="en-US" sz="2600" u="sng">
                <a:solidFill>
                  <a:schemeClr val="dk1"/>
                </a:solidFill>
              </a:rPr>
              <a:t>not</a:t>
            </a:r>
            <a:r>
              <a:rPr lang="en-US" sz="2600">
                <a:solidFill>
                  <a:schemeClr val="dk1"/>
                </a:solidFill>
              </a:rPr>
              <a:t> a risk you want to take, but you could send copies.</a:t>
            </a:r>
            <a:endParaRPr sz="2600">
              <a:solidFill>
                <a:schemeClr val="dk1"/>
              </a:solidFill>
            </a:endParaRPr>
          </a:p>
          <a:p>
            <a:pPr indent="-393700" lvl="0" marL="457200" rtl="0" algn="l">
              <a:spcBef>
                <a:spcPts val="1000"/>
              </a:spcBef>
              <a:spcAft>
                <a:spcPts val="0"/>
              </a:spcAft>
              <a:buClr>
                <a:schemeClr val="dk1"/>
              </a:buClr>
              <a:buSzPts val="2600"/>
              <a:buChar char="★"/>
            </a:pPr>
            <a:r>
              <a:rPr lang="en-US" sz="2600">
                <a:solidFill>
                  <a:schemeClr val="dk1"/>
                </a:solidFill>
              </a:rPr>
              <a:t>You may be asked to scan in all your documentation for a virtual EBOR.</a:t>
            </a:r>
            <a:endParaRPr sz="2600">
              <a:solidFill>
                <a:schemeClr val="dk1"/>
              </a:solidFill>
            </a:endParaRPr>
          </a:p>
          <a:p>
            <a:pPr indent="-393700" lvl="0" marL="457200" rtl="0" algn="l">
              <a:spcBef>
                <a:spcPts val="1000"/>
              </a:spcBef>
              <a:spcAft>
                <a:spcPts val="0"/>
              </a:spcAft>
              <a:buClr>
                <a:schemeClr val="dk1"/>
              </a:buClr>
              <a:buSzPts val="2600"/>
              <a:buChar char="★"/>
            </a:pPr>
            <a:r>
              <a:rPr lang="en-US" sz="2600">
                <a:solidFill>
                  <a:schemeClr val="dk1"/>
                </a:solidFill>
              </a:rPr>
              <a:t>Every District has a </a:t>
            </a:r>
            <a:r>
              <a:rPr lang="en-US" sz="2600">
                <a:solidFill>
                  <a:schemeClr val="dk1"/>
                </a:solidFill>
              </a:rPr>
              <a:t>preferred</a:t>
            </a:r>
            <a:r>
              <a:rPr lang="en-US" sz="2600">
                <a:solidFill>
                  <a:schemeClr val="dk1"/>
                </a:solidFill>
              </a:rPr>
              <a:t> method. Contact YOUR </a:t>
            </a:r>
            <a:r>
              <a:rPr lang="en-US" sz="2600">
                <a:solidFill>
                  <a:schemeClr val="dk1"/>
                </a:solidFill>
              </a:rPr>
              <a:t>District</a:t>
            </a:r>
            <a:r>
              <a:rPr lang="en-US" sz="2600">
                <a:solidFill>
                  <a:schemeClr val="dk1"/>
                </a:solidFill>
              </a:rPr>
              <a:t> Eagle </a:t>
            </a:r>
            <a:r>
              <a:rPr lang="en-US" sz="2600">
                <a:solidFill>
                  <a:schemeClr val="dk1"/>
                </a:solidFill>
              </a:rPr>
              <a:t>Representative</a:t>
            </a:r>
            <a:r>
              <a:rPr lang="en-US" sz="2600">
                <a:solidFill>
                  <a:schemeClr val="dk1"/>
                </a:solidFill>
              </a:rPr>
              <a:t> to find out the most efficient way where you live and WHO turns in your Eagle Packet in your district.</a:t>
            </a:r>
            <a:endParaRPr sz="2600">
              <a:solidFill>
                <a:schemeClr val="dk1"/>
              </a:solidFill>
            </a:endParaRPr>
          </a:p>
          <a:p>
            <a:pPr indent="0" lvl="0" marL="0" rtl="0" algn="l">
              <a:spcBef>
                <a:spcPts val="1000"/>
              </a:spcBef>
              <a:spcAft>
                <a:spcPts val="0"/>
              </a:spcAft>
              <a:buNone/>
            </a:pPr>
            <a:r>
              <a:t/>
            </a:r>
            <a:endParaRPr sz="2800">
              <a:solidFill>
                <a:schemeClr val="dk1"/>
              </a:solidFill>
            </a:endParaRPr>
          </a:p>
          <a:p>
            <a:pPr indent="0" lvl="0" marL="0" rtl="0" algn="l">
              <a:spcBef>
                <a:spcPts val="0"/>
              </a:spcBef>
              <a:spcAft>
                <a:spcPts val="0"/>
              </a:spcAft>
              <a:buClr>
                <a:schemeClr val="dk1"/>
              </a:buClr>
              <a:buSzPts val="1100"/>
              <a:buFont typeface="Arial"/>
              <a:buNone/>
            </a:pPr>
            <a:r>
              <a:rPr i="1" lang="en-US" sz="2500">
                <a:solidFill>
                  <a:schemeClr val="dk1"/>
                </a:solidFill>
              </a:rPr>
              <a:t>Submitting completed paperwork to the council office after turning 18 does not need an extension as long as all requirements were met prior to turning 18.</a:t>
            </a:r>
            <a:endParaRPr sz="2800">
              <a:solidFill>
                <a:schemeClr val="dk1"/>
              </a:solidFill>
            </a:endParaRPr>
          </a:p>
        </p:txBody>
      </p:sp>
      <p:sp>
        <p:nvSpPr>
          <p:cNvPr id="311" name="Google Shape;311;p46"/>
          <p:cNvSpPr txBox="1"/>
          <p:nvPr>
            <p:ph idx="4294967295" type="title"/>
          </p:nvPr>
        </p:nvSpPr>
        <p:spPr>
          <a:xfrm>
            <a:off x="413063" y="96139"/>
            <a:ext cx="11365800" cy="710100"/>
          </a:xfrm>
          <a:prstGeom prst="rect">
            <a:avLst/>
          </a:prstGeom>
          <a:noFill/>
          <a:ln>
            <a:noFill/>
          </a:ln>
        </p:spPr>
        <p:txBody>
          <a:bodyPr anchorCtr="0" anchor="b" bIns="0" lIns="0" spcFirstLastPara="1" rIns="0" wrap="square" tIns="45700">
            <a:spAutoFit/>
          </a:bodyPr>
          <a:lstStyle/>
          <a:p>
            <a:pPr indent="0" lvl="0" marL="0" rtl="0" algn="ctr">
              <a:spcBef>
                <a:spcPts val="0"/>
              </a:spcBef>
              <a:spcAft>
                <a:spcPts val="0"/>
              </a:spcAft>
              <a:buNone/>
            </a:pPr>
            <a:r>
              <a:rPr lang="en-US" sz="4800"/>
              <a:t>Turning in Your Eagle Packet</a:t>
            </a:r>
            <a:endParaRPr sz="4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7"/>
          <p:cNvSpPr txBox="1"/>
          <p:nvPr>
            <p:ph idx="4294967295" type="title"/>
          </p:nvPr>
        </p:nvSpPr>
        <p:spPr>
          <a:xfrm>
            <a:off x="554549" y="255275"/>
            <a:ext cx="11082900" cy="711000"/>
          </a:xfrm>
          <a:prstGeom prst="rect">
            <a:avLst/>
          </a:prstGeom>
          <a:noFill/>
          <a:ln>
            <a:noFill/>
          </a:ln>
        </p:spPr>
        <p:txBody>
          <a:bodyPr anchorCtr="0" anchor="b" bIns="0" lIns="0" spcFirstLastPara="1" rIns="0" wrap="square" tIns="45700">
            <a:spAutoFit/>
          </a:bodyPr>
          <a:lstStyle/>
          <a:p>
            <a:pPr indent="0" lvl="0" marL="0" rtl="0" algn="ctr">
              <a:spcBef>
                <a:spcPts val="0"/>
              </a:spcBef>
              <a:spcAft>
                <a:spcPts val="0"/>
              </a:spcAft>
              <a:buNone/>
            </a:pPr>
            <a:r>
              <a:rPr lang="en-US" sz="4800"/>
              <a:t>The Eagle Board of Review</a:t>
            </a:r>
            <a:endParaRPr sz="4800"/>
          </a:p>
        </p:txBody>
      </p:sp>
      <p:sp>
        <p:nvSpPr>
          <p:cNvPr id="318" name="Google Shape;318;p47"/>
          <p:cNvSpPr txBox="1"/>
          <p:nvPr/>
        </p:nvSpPr>
        <p:spPr>
          <a:xfrm>
            <a:off x="348600" y="986975"/>
            <a:ext cx="11494800" cy="5208600"/>
          </a:xfrm>
          <a:prstGeom prst="rect">
            <a:avLst/>
          </a:prstGeom>
          <a:noFill/>
          <a:ln>
            <a:noFill/>
          </a:ln>
        </p:spPr>
        <p:txBody>
          <a:bodyPr anchorCtr="0" anchor="t" bIns="0" lIns="45700" spcFirstLastPara="1" rIns="0" wrap="square" tIns="45700">
            <a:normAutofit fontScale="85000" lnSpcReduction="20000"/>
          </a:bodyPr>
          <a:lstStyle/>
          <a:p>
            <a:pPr indent="-390525" lvl="0" marL="457200" marR="0" rtl="0" algn="l">
              <a:lnSpc>
                <a:spcPct val="110000"/>
              </a:lnSpc>
              <a:spcBef>
                <a:spcPts val="0"/>
              </a:spcBef>
              <a:spcAft>
                <a:spcPts val="0"/>
              </a:spcAft>
              <a:buClr>
                <a:schemeClr val="dk1"/>
              </a:buClr>
              <a:buSzPct val="100000"/>
              <a:buFont typeface="Tahoma"/>
              <a:buChar char="➢"/>
            </a:pPr>
            <a:r>
              <a:rPr lang="en-US" sz="3000">
                <a:solidFill>
                  <a:schemeClr val="dk1"/>
                </a:solidFill>
              </a:rPr>
              <a:t>Composed of </a:t>
            </a:r>
            <a:r>
              <a:rPr b="1" lang="en-US" sz="3000">
                <a:solidFill>
                  <a:schemeClr val="dk1"/>
                </a:solidFill>
              </a:rPr>
              <a:t>3 </a:t>
            </a:r>
            <a:r>
              <a:rPr lang="en-US" sz="3000">
                <a:solidFill>
                  <a:schemeClr val="dk1"/>
                </a:solidFill>
              </a:rPr>
              <a:t>to </a:t>
            </a:r>
            <a:r>
              <a:rPr b="1" lang="en-US" sz="3000">
                <a:solidFill>
                  <a:schemeClr val="dk1"/>
                </a:solidFill>
              </a:rPr>
              <a:t>6 </a:t>
            </a:r>
            <a:r>
              <a:rPr lang="en-US" sz="3000">
                <a:solidFill>
                  <a:schemeClr val="dk1"/>
                </a:solidFill>
              </a:rPr>
              <a:t>members that may include unit committee members, leaders from your surrounding units, community-at-large, or District.</a:t>
            </a:r>
            <a:endParaRPr sz="3000">
              <a:solidFill>
                <a:schemeClr val="dk1"/>
              </a:solidFill>
            </a:endParaRPr>
          </a:p>
          <a:p>
            <a:pPr indent="-390525" lvl="0" marL="457200" marR="0" rtl="0" algn="l">
              <a:lnSpc>
                <a:spcPct val="110000"/>
              </a:lnSpc>
              <a:spcBef>
                <a:spcPts val="1000"/>
              </a:spcBef>
              <a:spcAft>
                <a:spcPts val="0"/>
              </a:spcAft>
              <a:buClr>
                <a:schemeClr val="dk1"/>
              </a:buClr>
              <a:buSzPct val="100000"/>
              <a:buFont typeface="Tahoma"/>
              <a:buChar char="➢"/>
            </a:pPr>
            <a:r>
              <a:rPr lang="en-US" sz="3000">
                <a:solidFill>
                  <a:schemeClr val="dk1"/>
                </a:solidFill>
              </a:rPr>
              <a:t>Boards may be done in-person or virtually via video conference.</a:t>
            </a:r>
            <a:endParaRPr sz="3000">
              <a:solidFill>
                <a:schemeClr val="dk1"/>
              </a:solidFill>
            </a:endParaRPr>
          </a:p>
          <a:p>
            <a:pPr indent="-390525" lvl="0" marL="457200" marR="0" rtl="0" algn="l">
              <a:lnSpc>
                <a:spcPct val="110000"/>
              </a:lnSpc>
              <a:spcBef>
                <a:spcPts val="1000"/>
              </a:spcBef>
              <a:spcAft>
                <a:spcPts val="0"/>
              </a:spcAft>
              <a:buClr>
                <a:schemeClr val="dk1"/>
              </a:buClr>
              <a:buSzPct val="100000"/>
              <a:buChar char="➢"/>
            </a:pPr>
            <a:r>
              <a:rPr lang="en-US" sz="3000">
                <a:solidFill>
                  <a:schemeClr val="dk1"/>
                </a:solidFill>
              </a:rPr>
              <a:t>ASM’s and family may not be present, but can wait in a lobby or elsewhere for the BOR decision.</a:t>
            </a:r>
            <a:endParaRPr sz="3000">
              <a:solidFill>
                <a:schemeClr val="dk1"/>
              </a:solidFill>
            </a:endParaRPr>
          </a:p>
          <a:p>
            <a:pPr indent="-390525" lvl="0" marL="457200" marR="0" rtl="0" algn="l">
              <a:lnSpc>
                <a:spcPct val="110000"/>
              </a:lnSpc>
              <a:spcBef>
                <a:spcPts val="1000"/>
              </a:spcBef>
              <a:spcAft>
                <a:spcPts val="0"/>
              </a:spcAft>
              <a:buClr>
                <a:schemeClr val="dk1"/>
              </a:buClr>
              <a:buSzPct val="100000"/>
              <a:buFont typeface="Tahoma"/>
              <a:buChar char="➢"/>
            </a:pPr>
            <a:r>
              <a:rPr lang="en-US" sz="3000">
                <a:solidFill>
                  <a:schemeClr val="dk1"/>
                </a:solidFill>
              </a:rPr>
              <a:t>Scoutmaster may attend </a:t>
            </a:r>
            <a:r>
              <a:rPr i="1" lang="en-US" sz="3000">
                <a:solidFill>
                  <a:schemeClr val="dk1"/>
                </a:solidFill>
              </a:rPr>
              <a:t>silently</a:t>
            </a:r>
            <a:r>
              <a:rPr lang="en-US" sz="3000">
                <a:solidFill>
                  <a:schemeClr val="dk1"/>
                </a:solidFill>
              </a:rPr>
              <a:t> </a:t>
            </a:r>
            <a:r>
              <a:rPr b="1" lang="en-US" sz="3000">
                <a:solidFill>
                  <a:schemeClr val="dk1"/>
                </a:solidFill>
              </a:rPr>
              <a:t>if</a:t>
            </a:r>
            <a:r>
              <a:rPr lang="en-US" sz="3000">
                <a:solidFill>
                  <a:schemeClr val="dk1"/>
                </a:solidFill>
              </a:rPr>
              <a:t> the Scout welcomes their presence.</a:t>
            </a:r>
            <a:endParaRPr sz="3000">
              <a:solidFill>
                <a:schemeClr val="dk1"/>
              </a:solidFill>
            </a:endParaRPr>
          </a:p>
          <a:p>
            <a:pPr indent="-390525" lvl="0" marL="457200" marR="0" rtl="0" algn="l">
              <a:lnSpc>
                <a:spcPct val="110000"/>
              </a:lnSpc>
              <a:spcBef>
                <a:spcPts val="1000"/>
              </a:spcBef>
              <a:spcAft>
                <a:spcPts val="0"/>
              </a:spcAft>
              <a:buClr>
                <a:schemeClr val="dk1"/>
              </a:buClr>
              <a:buSzPct val="100000"/>
              <a:buChar char="➢"/>
            </a:pPr>
            <a:r>
              <a:rPr lang="en-US" sz="3000">
                <a:solidFill>
                  <a:schemeClr val="dk1"/>
                </a:solidFill>
              </a:rPr>
              <a:t>The Eagle Board of Review decision </a:t>
            </a:r>
            <a:r>
              <a:rPr lang="en-US" sz="3000" u="sng">
                <a:solidFill>
                  <a:schemeClr val="dk1"/>
                </a:solidFill>
              </a:rPr>
              <a:t>must be unanimous.</a:t>
            </a:r>
            <a:endParaRPr sz="3000">
              <a:solidFill>
                <a:schemeClr val="dk1"/>
              </a:solidFill>
            </a:endParaRPr>
          </a:p>
          <a:p>
            <a:pPr indent="-390525" lvl="0" marL="457200" marR="0" rtl="0" algn="l">
              <a:lnSpc>
                <a:spcPct val="110000"/>
              </a:lnSpc>
              <a:spcBef>
                <a:spcPts val="1000"/>
              </a:spcBef>
              <a:spcAft>
                <a:spcPts val="0"/>
              </a:spcAft>
              <a:buClr>
                <a:schemeClr val="dk1"/>
              </a:buClr>
              <a:buSzPct val="100000"/>
              <a:buChar char="➢"/>
            </a:pPr>
            <a:r>
              <a:rPr lang="en-US" sz="3000">
                <a:solidFill>
                  <a:schemeClr val="dk1"/>
                </a:solidFill>
              </a:rPr>
              <a:t>Suggested to dress in your Troop uniform to showcase your Scouting career. If you cannot or choose not to, then dress neatly.</a:t>
            </a:r>
            <a:endParaRPr sz="3000">
              <a:solidFill>
                <a:schemeClr val="dk1"/>
              </a:solidFill>
            </a:endParaRPr>
          </a:p>
          <a:p>
            <a:pPr indent="-390525" lvl="0" marL="457200" marR="0" rtl="0" algn="l">
              <a:lnSpc>
                <a:spcPct val="110000"/>
              </a:lnSpc>
              <a:spcBef>
                <a:spcPts val="1000"/>
              </a:spcBef>
              <a:spcAft>
                <a:spcPts val="0"/>
              </a:spcAft>
              <a:buClr>
                <a:schemeClr val="dk1"/>
              </a:buClr>
              <a:buSzPct val="100000"/>
              <a:buChar char="➢"/>
            </a:pPr>
            <a:r>
              <a:rPr lang="en-US" sz="3000">
                <a:solidFill>
                  <a:schemeClr val="dk1"/>
                </a:solidFill>
              </a:rPr>
              <a:t>Bring your Scout Handbook and supporting materials to share your Eagle Project.</a:t>
            </a:r>
            <a:endParaRPr sz="3000">
              <a:solidFill>
                <a:schemeClr val="dk1"/>
              </a:solidFill>
            </a:endParaRPr>
          </a:p>
          <a:p>
            <a:pPr indent="-390525" lvl="0" marL="457200" marR="0" rtl="0" algn="l">
              <a:lnSpc>
                <a:spcPct val="110000"/>
              </a:lnSpc>
              <a:spcBef>
                <a:spcPts val="1200"/>
              </a:spcBef>
              <a:spcAft>
                <a:spcPts val="1000"/>
              </a:spcAft>
              <a:buClr>
                <a:schemeClr val="dk1"/>
              </a:buClr>
              <a:buSzPct val="100000"/>
              <a:buChar char="➢"/>
            </a:pPr>
            <a:r>
              <a:rPr lang="en-US" sz="3000">
                <a:solidFill>
                  <a:schemeClr val="dk1"/>
                </a:solidFill>
              </a:rPr>
              <a:t>Accommodations are available for Scouts with disabilities or special needs.</a:t>
            </a:r>
            <a:endParaRPr sz="3000">
              <a:solidFill>
                <a:srgbClr val="000099"/>
              </a:solidFill>
            </a:endParaRPr>
          </a:p>
        </p:txBody>
      </p:sp>
      <p:pic>
        <p:nvPicPr>
          <p:cNvPr id="319" name="Google Shape;319;p47"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48" title="Eagle patch-insignia-SBBC (1).jpg"/>
          <p:cNvPicPr preferRelativeResize="0"/>
          <p:nvPr/>
        </p:nvPicPr>
        <p:blipFill>
          <a:blip r:embed="rId3">
            <a:alphaModFix/>
          </a:blip>
          <a:stretch>
            <a:fillRect/>
          </a:stretch>
        </p:blipFill>
        <p:spPr>
          <a:xfrm>
            <a:off x="9032462" y="4238625"/>
            <a:ext cx="1591975" cy="1957023"/>
          </a:xfrm>
          <a:prstGeom prst="rect">
            <a:avLst/>
          </a:prstGeom>
          <a:noFill/>
          <a:ln>
            <a:noFill/>
          </a:ln>
        </p:spPr>
      </p:pic>
      <p:pic>
        <p:nvPicPr>
          <p:cNvPr id="326" name="Google Shape;326;p48" title="Eagle_Scout_Award-insignia-SBBC.jpg"/>
          <p:cNvPicPr preferRelativeResize="0"/>
          <p:nvPr/>
        </p:nvPicPr>
        <p:blipFill>
          <a:blip r:embed="rId4">
            <a:alphaModFix/>
          </a:blip>
          <a:stretch>
            <a:fillRect/>
          </a:stretch>
        </p:blipFill>
        <p:spPr>
          <a:xfrm>
            <a:off x="8239400" y="966700"/>
            <a:ext cx="3178101" cy="3178101"/>
          </a:xfrm>
          <a:prstGeom prst="rect">
            <a:avLst/>
          </a:prstGeom>
          <a:noFill/>
          <a:ln>
            <a:noFill/>
          </a:ln>
        </p:spPr>
      </p:pic>
      <p:sp>
        <p:nvSpPr>
          <p:cNvPr id="327" name="Google Shape;327;p48"/>
          <p:cNvSpPr txBox="1"/>
          <p:nvPr>
            <p:ph idx="4294967295" type="title"/>
          </p:nvPr>
        </p:nvSpPr>
        <p:spPr>
          <a:xfrm>
            <a:off x="1032299" y="332275"/>
            <a:ext cx="10127400" cy="711000"/>
          </a:xfrm>
          <a:prstGeom prst="rect">
            <a:avLst/>
          </a:prstGeom>
          <a:noFill/>
          <a:ln>
            <a:noFill/>
          </a:ln>
        </p:spPr>
        <p:txBody>
          <a:bodyPr anchorCtr="0" anchor="ctr" bIns="0" lIns="0" spcFirstLastPara="1" rIns="0" wrap="square" tIns="45700">
            <a:spAutoFit/>
          </a:bodyPr>
          <a:lstStyle/>
          <a:p>
            <a:pPr indent="0" lvl="0" marL="0" rtl="0" algn="ctr">
              <a:spcBef>
                <a:spcPts val="0"/>
              </a:spcBef>
              <a:spcAft>
                <a:spcPts val="0"/>
              </a:spcAft>
              <a:buNone/>
            </a:pPr>
            <a:r>
              <a:rPr lang="en-US" sz="4800"/>
              <a:t>The Eagle Court of Honor</a:t>
            </a:r>
            <a:endParaRPr sz="4800"/>
          </a:p>
        </p:txBody>
      </p:sp>
      <p:sp>
        <p:nvSpPr>
          <p:cNvPr id="328" name="Google Shape;328;p48"/>
          <p:cNvSpPr txBox="1"/>
          <p:nvPr/>
        </p:nvSpPr>
        <p:spPr>
          <a:xfrm>
            <a:off x="230000" y="1495900"/>
            <a:ext cx="8885700" cy="4644000"/>
          </a:xfrm>
          <a:prstGeom prst="rect">
            <a:avLst/>
          </a:prstGeom>
          <a:noFill/>
          <a:ln>
            <a:noFill/>
          </a:ln>
        </p:spPr>
        <p:txBody>
          <a:bodyPr anchorCtr="0" anchor="t" bIns="0" lIns="45700" spcFirstLastPara="1" rIns="0" wrap="square" tIns="45700">
            <a:normAutofit fontScale="92500" lnSpcReduction="10000"/>
          </a:bodyPr>
          <a:lstStyle/>
          <a:p>
            <a:pPr indent="-325596" lvl="0" marL="342900" marR="0" rtl="0" algn="l">
              <a:lnSpc>
                <a:spcPct val="110000"/>
              </a:lnSpc>
              <a:spcBef>
                <a:spcPts val="0"/>
              </a:spcBef>
              <a:spcAft>
                <a:spcPts val="0"/>
              </a:spcAft>
              <a:buClr>
                <a:schemeClr val="dk1"/>
              </a:buClr>
              <a:buSzPct val="100000"/>
              <a:buFont typeface="Noto Sans Symbols"/>
              <a:buChar char="⮚"/>
            </a:pPr>
            <a:r>
              <a:rPr lang="en-US" sz="2300">
                <a:solidFill>
                  <a:schemeClr val="dk1"/>
                </a:solidFill>
                <a:latin typeface="Tahoma"/>
                <a:ea typeface="Tahoma"/>
                <a:cs typeface="Tahoma"/>
                <a:sym typeface="Tahoma"/>
              </a:rPr>
              <a:t>The Eagle Court of Honor should be planned by the Scout and their family </a:t>
            </a:r>
            <a:r>
              <a:rPr b="1" lang="en-US" sz="2300" u="sng">
                <a:solidFill>
                  <a:schemeClr val="dk1"/>
                </a:solidFill>
                <a:latin typeface="Tahoma"/>
                <a:ea typeface="Tahoma"/>
                <a:cs typeface="Tahoma"/>
                <a:sym typeface="Tahoma"/>
              </a:rPr>
              <a:t>after official notification</a:t>
            </a:r>
            <a:r>
              <a:rPr lang="en-US" sz="2300">
                <a:solidFill>
                  <a:schemeClr val="dk1"/>
                </a:solidFill>
                <a:latin typeface="Tahoma"/>
                <a:ea typeface="Tahoma"/>
                <a:cs typeface="Tahoma"/>
                <a:sym typeface="Tahoma"/>
              </a:rPr>
              <a:t> of rank advancement </a:t>
            </a:r>
            <a:r>
              <a:rPr lang="en-US" sz="2300">
                <a:solidFill>
                  <a:schemeClr val="dk1"/>
                </a:solidFill>
                <a:latin typeface="Tahoma"/>
                <a:ea typeface="Tahoma"/>
                <a:cs typeface="Tahoma"/>
                <a:sym typeface="Tahoma"/>
              </a:rPr>
              <a:t>confirmation </a:t>
            </a:r>
            <a:r>
              <a:rPr lang="en-US" sz="2300">
                <a:solidFill>
                  <a:schemeClr val="dk1"/>
                </a:solidFill>
                <a:latin typeface="Tahoma"/>
                <a:ea typeface="Tahoma"/>
                <a:cs typeface="Tahoma"/>
                <a:sym typeface="Tahoma"/>
              </a:rPr>
              <a:t>from National. (Times vary but </a:t>
            </a:r>
            <a:r>
              <a:rPr i="1" lang="en-US" sz="2300">
                <a:solidFill>
                  <a:schemeClr val="dk1"/>
                </a:solidFill>
                <a:latin typeface="Tahoma"/>
                <a:ea typeface="Tahoma"/>
                <a:cs typeface="Tahoma"/>
                <a:sym typeface="Tahoma"/>
              </a:rPr>
              <a:t>usually</a:t>
            </a:r>
            <a:r>
              <a:rPr lang="en-US" sz="2300">
                <a:solidFill>
                  <a:schemeClr val="dk1"/>
                </a:solidFill>
                <a:latin typeface="Tahoma"/>
                <a:ea typeface="Tahoma"/>
                <a:cs typeface="Tahoma"/>
                <a:sym typeface="Tahoma"/>
              </a:rPr>
              <a:t> average 2-4 weeks…)</a:t>
            </a:r>
            <a:endParaRPr sz="1300">
              <a:solidFill>
                <a:schemeClr val="dk1"/>
              </a:solidFill>
            </a:endParaRPr>
          </a:p>
          <a:p>
            <a:pPr indent="-325596" lvl="0" marL="342900" marR="0" rtl="0" algn="l">
              <a:lnSpc>
                <a:spcPct val="110000"/>
              </a:lnSpc>
              <a:spcBef>
                <a:spcPts val="1440"/>
              </a:spcBef>
              <a:spcAft>
                <a:spcPts val="0"/>
              </a:spcAft>
              <a:buClr>
                <a:schemeClr val="dk1"/>
              </a:buClr>
              <a:buSzPct val="100000"/>
              <a:buFont typeface="Noto Sans Symbols"/>
              <a:buChar char="⮚"/>
            </a:pPr>
            <a:r>
              <a:rPr lang="en-US" sz="2300">
                <a:solidFill>
                  <a:schemeClr val="dk1"/>
                </a:solidFill>
                <a:latin typeface="Tahoma"/>
                <a:ea typeface="Tahoma"/>
                <a:cs typeface="Tahoma"/>
                <a:sym typeface="Tahoma"/>
              </a:rPr>
              <a:t>Make it your own – with your style to including what’s important to you! Incorporate your fellow Scouts and special leaders into the program.</a:t>
            </a:r>
            <a:endParaRPr sz="1300">
              <a:solidFill>
                <a:schemeClr val="dk1"/>
              </a:solidFill>
            </a:endParaRPr>
          </a:p>
          <a:p>
            <a:pPr indent="-325596" lvl="0" marL="342900" marR="0" rtl="0" algn="l">
              <a:lnSpc>
                <a:spcPct val="110000"/>
              </a:lnSpc>
              <a:spcBef>
                <a:spcPts val="1440"/>
              </a:spcBef>
              <a:spcAft>
                <a:spcPts val="0"/>
              </a:spcAft>
              <a:buClr>
                <a:schemeClr val="dk1"/>
              </a:buClr>
              <a:buSzPct val="100000"/>
              <a:buFont typeface="Noto Sans Symbols"/>
              <a:buChar char="⮚"/>
            </a:pPr>
            <a:r>
              <a:rPr lang="en-US" sz="2300">
                <a:solidFill>
                  <a:schemeClr val="dk1"/>
                </a:solidFill>
                <a:latin typeface="Tahoma"/>
                <a:ea typeface="Tahoma"/>
                <a:cs typeface="Tahoma"/>
                <a:sym typeface="Tahoma"/>
              </a:rPr>
              <a:t>Present </a:t>
            </a:r>
            <a:r>
              <a:rPr lang="en-US" sz="2300">
                <a:solidFill>
                  <a:schemeClr val="dk1"/>
                </a:solidFill>
                <a:latin typeface="Tahoma"/>
                <a:ea typeface="Tahoma"/>
                <a:cs typeface="Tahoma"/>
                <a:sym typeface="Tahoma"/>
              </a:rPr>
              <a:t>adults who were especially helpful</a:t>
            </a:r>
            <a:r>
              <a:rPr lang="en-US" sz="2300">
                <a:solidFill>
                  <a:schemeClr val="dk1"/>
                </a:solidFill>
                <a:latin typeface="Tahoma"/>
                <a:ea typeface="Tahoma"/>
                <a:cs typeface="Tahoma"/>
                <a:sym typeface="Tahoma"/>
              </a:rPr>
              <a:t> with a Mentor pin- one comes in your award kit and more are available from the Scout Shop. They also have a Grandparent pin and additional Mom/Dad pins.</a:t>
            </a:r>
            <a:endParaRPr sz="1300">
              <a:solidFill>
                <a:schemeClr val="dk1"/>
              </a:solidFill>
            </a:endParaRPr>
          </a:p>
          <a:p>
            <a:pPr indent="-325596" lvl="0" marL="342900" marR="0" rtl="0" algn="l">
              <a:lnSpc>
                <a:spcPct val="110000"/>
              </a:lnSpc>
              <a:spcBef>
                <a:spcPts val="1440"/>
              </a:spcBef>
              <a:spcAft>
                <a:spcPts val="0"/>
              </a:spcAft>
              <a:buClr>
                <a:schemeClr val="dk1"/>
              </a:buClr>
              <a:buSzPct val="100000"/>
              <a:buFont typeface="Noto Sans Symbols"/>
              <a:buChar char="⮚"/>
            </a:pPr>
            <a:r>
              <a:rPr lang="en-US" sz="2300">
                <a:solidFill>
                  <a:schemeClr val="dk1"/>
                </a:solidFill>
                <a:latin typeface="Tahoma"/>
                <a:ea typeface="Tahoma"/>
                <a:cs typeface="Tahoma"/>
                <a:sym typeface="Tahoma"/>
              </a:rPr>
              <a:t>Northern Star Council has several Eagle Court of Honor decoration boxes for complimentary use that include banners and flags, and your unit may have additional resources. A Scout is thrifty!</a:t>
            </a:r>
            <a:endParaRPr sz="1300">
              <a:solidFill>
                <a:schemeClr val="dk1"/>
              </a:solidFill>
            </a:endParaRPr>
          </a:p>
        </p:txBody>
      </p:sp>
      <p:pic>
        <p:nvPicPr>
          <p:cNvPr id="329" name="Google Shape;329;p48" title="logo.png"/>
          <p:cNvPicPr preferRelativeResize="0"/>
          <p:nvPr/>
        </p:nvPicPr>
        <p:blipFill>
          <a:blip r:embed="rId5">
            <a:alphaModFix/>
          </a:blip>
          <a:stretch>
            <a:fillRect/>
          </a:stretch>
        </p:blipFill>
        <p:spPr>
          <a:xfrm>
            <a:off x="627375" y="6195650"/>
            <a:ext cx="2151450" cy="602400"/>
          </a:xfrm>
          <a:prstGeom prst="rect">
            <a:avLst/>
          </a:prstGeom>
          <a:noFill/>
          <a:ln>
            <a:noFill/>
          </a:ln>
        </p:spPr>
      </p:pic>
      <p:pic>
        <p:nvPicPr>
          <p:cNvPr id="330" name="Google Shape;330;p48" title="mentor.jpg"/>
          <p:cNvPicPr preferRelativeResize="0"/>
          <p:nvPr/>
        </p:nvPicPr>
        <p:blipFill>
          <a:blip r:embed="rId6">
            <a:alphaModFix/>
          </a:blip>
          <a:stretch>
            <a:fillRect/>
          </a:stretch>
        </p:blipFill>
        <p:spPr>
          <a:xfrm>
            <a:off x="10670675" y="4049922"/>
            <a:ext cx="1067175" cy="1314251"/>
          </a:xfrm>
          <a:prstGeom prst="rect">
            <a:avLst/>
          </a:prstGeom>
          <a:noFill/>
          <a:ln>
            <a:noFill/>
          </a:ln>
        </p:spPr>
      </p:pic>
      <p:pic>
        <p:nvPicPr>
          <p:cNvPr id="331" name="Google Shape;331;p48" title="mom.jpg"/>
          <p:cNvPicPr preferRelativeResize="0"/>
          <p:nvPr/>
        </p:nvPicPr>
        <p:blipFill>
          <a:blip r:embed="rId7">
            <a:alphaModFix/>
          </a:blip>
          <a:stretch>
            <a:fillRect/>
          </a:stretch>
        </p:blipFill>
        <p:spPr>
          <a:xfrm>
            <a:off x="10670675" y="1043275"/>
            <a:ext cx="1067176" cy="1301426"/>
          </a:xfrm>
          <a:prstGeom prst="rect">
            <a:avLst/>
          </a:prstGeom>
          <a:noFill/>
          <a:ln>
            <a:noFill/>
          </a:ln>
        </p:spPr>
      </p:pic>
      <p:pic>
        <p:nvPicPr>
          <p:cNvPr id="332" name="Google Shape;332;p48" title="14122_1.jpg"/>
          <p:cNvPicPr preferRelativeResize="0"/>
          <p:nvPr/>
        </p:nvPicPr>
        <p:blipFill>
          <a:blip r:embed="rId8">
            <a:alphaModFix/>
          </a:blip>
          <a:stretch>
            <a:fillRect/>
          </a:stretch>
        </p:blipFill>
        <p:spPr>
          <a:xfrm>
            <a:off x="10670675" y="2551884"/>
            <a:ext cx="1067175" cy="12805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9"/>
          <p:cNvSpPr txBox="1"/>
          <p:nvPr>
            <p:ph type="title"/>
          </p:nvPr>
        </p:nvSpPr>
        <p:spPr>
          <a:xfrm>
            <a:off x="462250" y="365125"/>
            <a:ext cx="11304000" cy="7572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en-US" sz="4800"/>
              <a:t>Where to go for more information</a:t>
            </a:r>
            <a:endParaRPr sz="4800"/>
          </a:p>
        </p:txBody>
      </p:sp>
      <p:sp>
        <p:nvSpPr>
          <p:cNvPr id="338" name="Google Shape;338;p49"/>
          <p:cNvSpPr txBox="1"/>
          <p:nvPr>
            <p:ph idx="1" type="body"/>
          </p:nvPr>
        </p:nvSpPr>
        <p:spPr>
          <a:xfrm>
            <a:off x="5420850" y="1591975"/>
            <a:ext cx="6135300" cy="435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85000"/>
              </a:lnSpc>
              <a:spcBef>
                <a:spcPts val="0"/>
              </a:spcBef>
              <a:spcAft>
                <a:spcPts val="0"/>
              </a:spcAft>
              <a:buNone/>
            </a:pPr>
            <a:r>
              <a:rPr lang="en-US"/>
              <a:t>“</a:t>
            </a:r>
            <a:r>
              <a:rPr lang="en-US" u="sng">
                <a:solidFill>
                  <a:schemeClr val="hlink"/>
                </a:solidFill>
                <a:hlinkClick r:id="rId3"/>
              </a:rPr>
              <a:t>A Scout's Guide to Earning Eagle</a:t>
            </a:r>
            <a:r>
              <a:rPr lang="en-US"/>
              <a:t>”</a:t>
            </a:r>
            <a:endParaRPr/>
          </a:p>
          <a:p>
            <a:pPr indent="0" lvl="0" marL="0" rtl="0" algn="l">
              <a:lnSpc>
                <a:spcPct val="85000"/>
              </a:lnSpc>
              <a:spcBef>
                <a:spcPts val="480"/>
              </a:spcBef>
              <a:spcAft>
                <a:spcPts val="0"/>
              </a:spcAft>
              <a:buNone/>
            </a:pPr>
            <a:r>
              <a:rPr lang="en-US"/>
              <a:t>Includes:</a:t>
            </a:r>
            <a:endParaRPr/>
          </a:p>
          <a:p>
            <a:pPr indent="-381318" lvl="0" marL="457200" rtl="0" algn="l">
              <a:lnSpc>
                <a:spcPct val="115000"/>
              </a:lnSpc>
              <a:spcBef>
                <a:spcPts val="1040"/>
              </a:spcBef>
              <a:spcAft>
                <a:spcPts val="0"/>
              </a:spcAft>
              <a:buSzPct val="100000"/>
              <a:buChar char="•"/>
            </a:pPr>
            <a:r>
              <a:rPr lang="en-US" sz="2600"/>
              <a:t>Eagle Project Workbook</a:t>
            </a:r>
            <a:endParaRPr sz="2600"/>
          </a:p>
          <a:p>
            <a:pPr indent="-381318" lvl="0" marL="457200" rtl="0" algn="l">
              <a:lnSpc>
                <a:spcPct val="115000"/>
              </a:lnSpc>
              <a:spcBef>
                <a:spcPts val="0"/>
              </a:spcBef>
              <a:spcAft>
                <a:spcPts val="0"/>
              </a:spcAft>
              <a:buSzPct val="100000"/>
              <a:buChar char="•"/>
            </a:pPr>
            <a:r>
              <a:rPr lang="en-US" sz="2600"/>
              <a:t>Eagle Application</a:t>
            </a:r>
            <a:endParaRPr sz="2600"/>
          </a:p>
          <a:p>
            <a:pPr indent="-381318" lvl="0" marL="457200" rtl="0" algn="l">
              <a:lnSpc>
                <a:spcPct val="115000"/>
              </a:lnSpc>
              <a:spcBef>
                <a:spcPts val="0"/>
              </a:spcBef>
              <a:spcAft>
                <a:spcPts val="0"/>
              </a:spcAft>
              <a:buSzPct val="100000"/>
              <a:buChar char="•"/>
            </a:pPr>
            <a:r>
              <a:rPr lang="en-US" sz="2600"/>
              <a:t>Eagle Reference Letter Template</a:t>
            </a:r>
            <a:endParaRPr sz="2600"/>
          </a:p>
          <a:p>
            <a:pPr indent="-381318" lvl="0" marL="457200" rtl="0" algn="l">
              <a:lnSpc>
                <a:spcPct val="115000"/>
              </a:lnSpc>
              <a:spcBef>
                <a:spcPts val="0"/>
              </a:spcBef>
              <a:spcAft>
                <a:spcPts val="0"/>
              </a:spcAft>
              <a:buSzPct val="100000"/>
              <a:buChar char="•"/>
            </a:pPr>
            <a:r>
              <a:rPr lang="en-US" sz="2600"/>
              <a:t>District Advancement Representatives</a:t>
            </a:r>
            <a:endParaRPr sz="2600"/>
          </a:p>
          <a:p>
            <a:pPr indent="-381318" lvl="0" marL="457200" rtl="0" algn="l">
              <a:lnSpc>
                <a:spcPct val="115000"/>
              </a:lnSpc>
              <a:spcBef>
                <a:spcPts val="0"/>
              </a:spcBef>
              <a:spcAft>
                <a:spcPts val="0"/>
              </a:spcAft>
              <a:buSzPct val="100000"/>
              <a:buChar char="•"/>
            </a:pPr>
            <a:r>
              <a:rPr lang="en-US" sz="2600"/>
              <a:t>This “Life to Eagle” Presentation</a:t>
            </a:r>
            <a:endParaRPr sz="2600"/>
          </a:p>
          <a:p>
            <a:pPr indent="-381318" lvl="0" marL="457200" rtl="0" algn="l">
              <a:lnSpc>
                <a:spcPct val="115000"/>
              </a:lnSpc>
              <a:spcBef>
                <a:spcPts val="0"/>
              </a:spcBef>
              <a:spcAft>
                <a:spcPts val="0"/>
              </a:spcAft>
              <a:buSzPct val="100000"/>
              <a:buChar char="•"/>
            </a:pPr>
            <a:r>
              <a:rPr lang="en-US" sz="2600"/>
              <a:t>Contact Information for Eagle Team</a:t>
            </a:r>
            <a:endParaRPr sz="2600"/>
          </a:p>
          <a:p>
            <a:pPr indent="0" lvl="0" marL="685800" rtl="0" algn="l">
              <a:spcBef>
                <a:spcPts val="560"/>
              </a:spcBef>
              <a:spcAft>
                <a:spcPts val="0"/>
              </a:spcAft>
              <a:buNone/>
            </a:pPr>
            <a:r>
              <a:t/>
            </a:r>
            <a:endParaRPr/>
          </a:p>
          <a:p>
            <a:pPr indent="0" lvl="0" marL="0" rtl="0" algn="l">
              <a:spcBef>
                <a:spcPts val="560"/>
              </a:spcBef>
              <a:spcAft>
                <a:spcPts val="0"/>
              </a:spcAft>
              <a:buNone/>
            </a:pPr>
            <a:r>
              <a:rPr lang="en-US"/>
              <a:t>Scouting America’s Advancement Resources Page</a:t>
            </a:r>
            <a:endParaRPr/>
          </a:p>
          <a:p>
            <a:pPr indent="0" lvl="0" marL="0" rtl="0" algn="l">
              <a:spcBef>
                <a:spcPts val="560"/>
              </a:spcBef>
              <a:spcAft>
                <a:spcPts val="0"/>
              </a:spcAft>
              <a:buNone/>
            </a:pPr>
            <a:r>
              <a:rPr lang="en-US" u="sng">
                <a:solidFill>
                  <a:schemeClr val="hlink"/>
                </a:solidFill>
                <a:latin typeface="Tahoma"/>
                <a:ea typeface="Tahoma"/>
                <a:cs typeface="Tahoma"/>
                <a:sym typeface="Tahoma"/>
                <a:hlinkClick r:id="rId4"/>
              </a:rPr>
              <a:t>www.Scouting.org/advancement</a:t>
            </a:r>
            <a:endParaRPr sz="3600"/>
          </a:p>
        </p:txBody>
      </p:sp>
      <p:pic>
        <p:nvPicPr>
          <p:cNvPr id="339" name="Google Shape;339;p49" title="logo.png"/>
          <p:cNvPicPr preferRelativeResize="0"/>
          <p:nvPr/>
        </p:nvPicPr>
        <p:blipFill>
          <a:blip r:embed="rId5">
            <a:alphaModFix/>
          </a:blip>
          <a:stretch>
            <a:fillRect/>
          </a:stretch>
        </p:blipFill>
        <p:spPr>
          <a:xfrm>
            <a:off x="627375" y="6195650"/>
            <a:ext cx="2151450" cy="602400"/>
          </a:xfrm>
          <a:prstGeom prst="rect">
            <a:avLst/>
          </a:prstGeom>
          <a:noFill/>
          <a:ln>
            <a:noFill/>
          </a:ln>
        </p:spPr>
      </p:pic>
      <p:pic>
        <p:nvPicPr>
          <p:cNvPr id="340" name="Google Shape;340;p49" title="qr-code (4).png"/>
          <p:cNvPicPr preferRelativeResize="0"/>
          <p:nvPr/>
        </p:nvPicPr>
        <p:blipFill>
          <a:blip r:embed="rId6">
            <a:alphaModFix/>
          </a:blip>
          <a:stretch>
            <a:fillRect/>
          </a:stretch>
        </p:blipFill>
        <p:spPr>
          <a:xfrm>
            <a:off x="462250" y="1410675"/>
            <a:ext cx="4153499" cy="4153499"/>
          </a:xfrm>
          <a:prstGeom prst="rect">
            <a:avLst/>
          </a:prstGeom>
          <a:noFill/>
          <a:ln>
            <a:noFill/>
          </a:ln>
        </p:spPr>
      </p:pic>
      <p:sp>
        <p:nvSpPr>
          <p:cNvPr id="341" name="Google Shape;341;p49"/>
          <p:cNvSpPr/>
          <p:nvPr/>
        </p:nvSpPr>
        <p:spPr>
          <a:xfrm>
            <a:off x="4615750" y="1662725"/>
            <a:ext cx="801300" cy="6597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838200" y="365150"/>
            <a:ext cx="105156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Life To Eagle Outline</a:t>
            </a:r>
            <a:endParaRPr sz="4800"/>
          </a:p>
        </p:txBody>
      </p:sp>
      <p:pic>
        <p:nvPicPr>
          <p:cNvPr id="112" name="Google Shape;112;p23"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
        <p:nvSpPr>
          <p:cNvPr id="113" name="Google Shape;113;p23"/>
          <p:cNvSpPr txBox="1"/>
          <p:nvPr/>
        </p:nvSpPr>
        <p:spPr>
          <a:xfrm>
            <a:off x="838200" y="1236050"/>
            <a:ext cx="10253400" cy="48459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US" sz="3000">
                <a:solidFill>
                  <a:schemeClr val="dk1"/>
                </a:solidFill>
              </a:rPr>
              <a:t>What </a:t>
            </a:r>
            <a:r>
              <a:rPr i="1" lang="en-US" sz="3000">
                <a:solidFill>
                  <a:schemeClr val="dk1"/>
                </a:solidFill>
              </a:rPr>
              <a:t>may</a:t>
            </a:r>
            <a:r>
              <a:rPr lang="en-US" sz="3000">
                <a:solidFill>
                  <a:schemeClr val="dk1"/>
                </a:solidFill>
              </a:rPr>
              <a:t> be completed </a:t>
            </a:r>
            <a:r>
              <a:rPr lang="en-US" sz="3000" u="sng">
                <a:solidFill>
                  <a:schemeClr val="dk1"/>
                </a:solidFill>
              </a:rPr>
              <a:t>on or after</a:t>
            </a:r>
            <a:r>
              <a:rPr lang="en-US" sz="3000">
                <a:solidFill>
                  <a:schemeClr val="dk1"/>
                </a:solidFill>
              </a:rPr>
              <a:t> your 18th Birthday:</a:t>
            </a:r>
            <a:endParaRPr sz="3000">
              <a:solidFill>
                <a:schemeClr val="dk1"/>
              </a:solidFill>
            </a:endParaRPr>
          </a:p>
          <a:p>
            <a:pPr indent="0" lvl="0" marL="0" rtl="0" algn="l">
              <a:spcBef>
                <a:spcPts val="1000"/>
              </a:spcBef>
              <a:spcAft>
                <a:spcPts val="0"/>
              </a:spcAft>
              <a:buNone/>
            </a:pPr>
            <a:r>
              <a:t/>
            </a:r>
            <a:endParaRPr sz="3000">
              <a:solidFill>
                <a:schemeClr val="dk1"/>
              </a:solidFill>
            </a:endParaRPr>
          </a:p>
          <a:p>
            <a:pPr indent="-279400" lvl="0" marL="228600" rtl="0" algn="l">
              <a:lnSpc>
                <a:spcPct val="90000"/>
              </a:lnSpc>
              <a:spcBef>
                <a:spcPts val="1000"/>
              </a:spcBef>
              <a:spcAft>
                <a:spcPts val="0"/>
              </a:spcAft>
              <a:buClr>
                <a:schemeClr val="dk1"/>
              </a:buClr>
              <a:buSzPts val="2600"/>
              <a:buChar char="✓"/>
            </a:pPr>
            <a:r>
              <a:rPr lang="en-US" sz="2600">
                <a:solidFill>
                  <a:schemeClr val="dk1"/>
                </a:solidFill>
              </a:rPr>
              <a:t>Statement of Ambitions and Life Purpose</a:t>
            </a:r>
            <a:endParaRPr sz="2600">
              <a:solidFill>
                <a:schemeClr val="dk1"/>
              </a:solidFill>
            </a:endParaRPr>
          </a:p>
          <a:p>
            <a:pPr indent="-279400" lvl="0" marL="228600" rtl="0" algn="l">
              <a:lnSpc>
                <a:spcPct val="90000"/>
              </a:lnSpc>
              <a:spcBef>
                <a:spcPts val="1000"/>
              </a:spcBef>
              <a:spcAft>
                <a:spcPts val="0"/>
              </a:spcAft>
              <a:buClr>
                <a:schemeClr val="dk1"/>
              </a:buClr>
              <a:buSzPts val="2600"/>
              <a:buChar char="✓"/>
            </a:pPr>
            <a:r>
              <a:rPr lang="en-US" sz="2600">
                <a:solidFill>
                  <a:schemeClr val="dk1"/>
                </a:solidFill>
              </a:rPr>
              <a:t>Signatures of Scout, Committee Chair &amp; Unit Leader on Eagle Scout Rank Application</a:t>
            </a:r>
            <a:endParaRPr sz="2600">
              <a:solidFill>
                <a:schemeClr val="dk1"/>
              </a:solidFill>
            </a:endParaRPr>
          </a:p>
          <a:p>
            <a:pPr indent="-279400" lvl="0" marL="228600" rtl="0" algn="l">
              <a:lnSpc>
                <a:spcPct val="90000"/>
              </a:lnSpc>
              <a:spcBef>
                <a:spcPts val="1000"/>
              </a:spcBef>
              <a:spcAft>
                <a:spcPts val="0"/>
              </a:spcAft>
              <a:buClr>
                <a:schemeClr val="dk1"/>
              </a:buClr>
              <a:buSzPts val="2600"/>
              <a:buChar char="✓"/>
            </a:pPr>
            <a:r>
              <a:rPr lang="en-US" sz="2600">
                <a:solidFill>
                  <a:schemeClr val="dk1"/>
                </a:solidFill>
              </a:rPr>
              <a:t>Delivery of Eagle Packet to the Council Office </a:t>
            </a:r>
            <a:endParaRPr sz="2600">
              <a:solidFill>
                <a:schemeClr val="dk1"/>
              </a:solidFill>
            </a:endParaRPr>
          </a:p>
          <a:p>
            <a:pPr indent="-279400" lvl="0" marL="228600" rtl="0" algn="l">
              <a:lnSpc>
                <a:spcPct val="90000"/>
              </a:lnSpc>
              <a:spcBef>
                <a:spcPts val="1000"/>
              </a:spcBef>
              <a:spcAft>
                <a:spcPts val="0"/>
              </a:spcAft>
              <a:buClr>
                <a:schemeClr val="dk1"/>
              </a:buClr>
              <a:buSzPts val="2600"/>
              <a:buChar char="✓"/>
            </a:pPr>
            <a:r>
              <a:rPr lang="en-US" sz="2600">
                <a:solidFill>
                  <a:schemeClr val="dk1"/>
                </a:solidFill>
              </a:rPr>
              <a:t>Successfully complete your Eagle Board of Review</a:t>
            </a:r>
            <a:endParaRPr sz="2600">
              <a:solidFill>
                <a:schemeClr val="dk1"/>
              </a:solidFill>
            </a:endParaRPr>
          </a:p>
          <a:p>
            <a:pPr indent="-279400" lvl="3" marL="1600200" rtl="0" algn="l">
              <a:lnSpc>
                <a:spcPct val="90000"/>
              </a:lnSpc>
              <a:spcBef>
                <a:spcPts val="1000"/>
              </a:spcBef>
              <a:spcAft>
                <a:spcPts val="0"/>
              </a:spcAft>
              <a:buClr>
                <a:schemeClr val="dk1"/>
              </a:buClr>
              <a:buSzPts val="2600"/>
              <a:buChar char="•"/>
            </a:pPr>
            <a:r>
              <a:rPr lang="en-US" sz="2600">
                <a:solidFill>
                  <a:schemeClr val="dk1"/>
                </a:solidFill>
              </a:rPr>
              <a:t>Completed no later than 24 months after 18</a:t>
            </a:r>
            <a:r>
              <a:rPr baseline="30000" lang="en-US" sz="2600">
                <a:solidFill>
                  <a:schemeClr val="dk1"/>
                </a:solidFill>
              </a:rPr>
              <a:t>th</a:t>
            </a:r>
            <a:r>
              <a:rPr lang="en-US" sz="2600">
                <a:solidFill>
                  <a:schemeClr val="dk1"/>
                </a:solidFill>
              </a:rPr>
              <a:t> Birthday</a:t>
            </a:r>
            <a:endParaRPr sz="2600">
              <a:solidFill>
                <a:schemeClr val="dk1"/>
              </a:solidFill>
            </a:endParaRPr>
          </a:p>
          <a:p>
            <a:pPr indent="-279400" lvl="3" marL="1600200" rtl="0" algn="l">
              <a:lnSpc>
                <a:spcPct val="90000"/>
              </a:lnSpc>
              <a:spcBef>
                <a:spcPts val="1000"/>
              </a:spcBef>
              <a:spcAft>
                <a:spcPts val="0"/>
              </a:spcAft>
              <a:buClr>
                <a:schemeClr val="dk1"/>
              </a:buClr>
              <a:buSzPts val="2600"/>
              <a:buChar char="•"/>
            </a:pPr>
            <a:r>
              <a:rPr lang="en-US" sz="2600">
                <a:solidFill>
                  <a:schemeClr val="dk1"/>
                </a:solidFill>
              </a:rPr>
              <a:t>Letters of Recommendation can be Accepted until EBOR</a:t>
            </a:r>
            <a:endParaRPr sz="2600">
              <a:solidFill>
                <a:schemeClr val="dk1"/>
              </a:solidFill>
            </a:endParaRPr>
          </a:p>
          <a:p>
            <a:pPr indent="-279400" lvl="0" marL="228600" rtl="0" algn="l">
              <a:lnSpc>
                <a:spcPct val="90000"/>
              </a:lnSpc>
              <a:spcBef>
                <a:spcPts val="1000"/>
              </a:spcBef>
              <a:spcAft>
                <a:spcPts val="1000"/>
              </a:spcAft>
              <a:buClr>
                <a:schemeClr val="dk1"/>
              </a:buClr>
              <a:buSzPts val="2600"/>
              <a:buChar char="✓"/>
            </a:pPr>
            <a:r>
              <a:rPr lang="en-US" sz="2600">
                <a:solidFill>
                  <a:schemeClr val="dk1"/>
                </a:solidFill>
              </a:rPr>
              <a:t>Conduct Eagle Court of Honor</a:t>
            </a:r>
            <a:endParaRPr sz="26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0"/>
          <p:cNvSpPr txBox="1"/>
          <p:nvPr>
            <p:ph type="title"/>
          </p:nvPr>
        </p:nvSpPr>
        <p:spPr>
          <a:xfrm>
            <a:off x="4702075" y="116250"/>
            <a:ext cx="6816300" cy="1676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sz="6000">
                <a:solidFill>
                  <a:srgbClr val="960000"/>
                </a:solidFill>
              </a:rPr>
              <a:t>Thank You </a:t>
            </a:r>
            <a:br>
              <a:rPr lang="en-US" sz="4000">
                <a:solidFill>
                  <a:srgbClr val="960000"/>
                </a:solidFill>
              </a:rPr>
            </a:br>
            <a:r>
              <a:rPr lang="en-US" sz="4000">
                <a:solidFill>
                  <a:srgbClr val="960000"/>
                </a:solidFill>
              </a:rPr>
              <a:t>Scouts and Adult Mentors!</a:t>
            </a:r>
            <a:endParaRPr/>
          </a:p>
        </p:txBody>
      </p:sp>
      <p:sp>
        <p:nvSpPr>
          <p:cNvPr id="348" name="Google Shape;348;p50"/>
          <p:cNvSpPr txBox="1"/>
          <p:nvPr>
            <p:ph idx="1" type="body"/>
          </p:nvPr>
        </p:nvSpPr>
        <p:spPr>
          <a:xfrm>
            <a:off x="326250" y="5528725"/>
            <a:ext cx="11539500" cy="6024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25000"/>
              </a:lnSpc>
              <a:spcBef>
                <a:spcPts val="0"/>
              </a:spcBef>
              <a:spcAft>
                <a:spcPts val="0"/>
              </a:spcAft>
              <a:buSzPts val="1520"/>
              <a:buFont typeface="Noto Sans Symbols"/>
              <a:buNone/>
            </a:pPr>
            <a:r>
              <a:rPr lang="en-US" sz="1500">
                <a:solidFill>
                  <a:schemeClr val="dk2"/>
                </a:solidFill>
              </a:rPr>
              <a:t>This Presentation was written by incorporating the expertise and experience of the Northern Star Council’s Advancement Committee, </a:t>
            </a:r>
            <a:endParaRPr sz="1500">
              <a:solidFill>
                <a:schemeClr val="dk2"/>
              </a:solidFill>
            </a:endParaRPr>
          </a:p>
          <a:p>
            <a:pPr indent="0" lvl="0" marL="0" rtl="0" algn="ctr">
              <a:lnSpc>
                <a:spcPct val="125000"/>
              </a:lnSpc>
              <a:spcBef>
                <a:spcPts val="0"/>
              </a:spcBef>
              <a:spcAft>
                <a:spcPts val="0"/>
              </a:spcAft>
              <a:buSzPts val="1520"/>
              <a:buFont typeface="Noto Sans Symbols"/>
              <a:buNone/>
            </a:pPr>
            <a:r>
              <a:rPr lang="en-US" sz="1500">
                <a:solidFill>
                  <a:schemeClr val="dk2"/>
                </a:solidFill>
              </a:rPr>
              <a:t>most of whom are District Advancement Chairs (volunteer leaders) who work with Eagle Candidates all year long. </a:t>
            </a:r>
            <a:endParaRPr sz="2700"/>
          </a:p>
        </p:txBody>
      </p:sp>
      <p:sp>
        <p:nvSpPr>
          <p:cNvPr id="349" name="Google Shape;349;p50"/>
          <p:cNvSpPr txBox="1"/>
          <p:nvPr/>
        </p:nvSpPr>
        <p:spPr>
          <a:xfrm>
            <a:off x="4989025" y="1697180"/>
            <a:ext cx="3541500" cy="1031400"/>
          </a:xfrm>
          <a:prstGeom prst="rect">
            <a:avLst/>
          </a:prstGeom>
          <a:noFill/>
          <a:ln>
            <a:noFill/>
          </a:ln>
        </p:spPr>
        <p:txBody>
          <a:bodyPr anchorCtr="0" anchor="t" bIns="0" lIns="45700" spcFirstLastPara="1" rIns="0" wrap="square" tIns="45700">
            <a:spAutoFit/>
          </a:bodyPr>
          <a:lstStyle/>
          <a:p>
            <a:pPr indent="0" lvl="0" marL="0" marR="0" rtl="0" algn="ctr">
              <a:lnSpc>
                <a:spcPct val="110000"/>
              </a:lnSpc>
              <a:spcBef>
                <a:spcPts val="0"/>
              </a:spcBef>
              <a:spcAft>
                <a:spcPts val="0"/>
              </a:spcAft>
              <a:buClr>
                <a:srgbClr val="000099"/>
              </a:buClr>
              <a:buSzPts val="3600"/>
              <a:buFont typeface="Noto Sans Symbols"/>
              <a:buNone/>
            </a:pPr>
            <a:r>
              <a:rPr lang="en-US" sz="2000">
                <a:solidFill>
                  <a:schemeClr val="dk1"/>
                </a:solidFill>
                <a:latin typeface="Tahoma"/>
                <a:ea typeface="Tahoma"/>
                <a:cs typeface="Tahoma"/>
                <a:sym typeface="Tahoma"/>
              </a:rPr>
              <a:t>Guide to Advancement</a:t>
            </a:r>
            <a:endParaRPr sz="2000">
              <a:solidFill>
                <a:schemeClr val="dk1"/>
              </a:solidFill>
              <a:latin typeface="Tahoma"/>
              <a:ea typeface="Tahoma"/>
              <a:cs typeface="Tahoma"/>
              <a:sym typeface="Tahoma"/>
            </a:endParaRPr>
          </a:p>
          <a:p>
            <a:pPr indent="0" lvl="0" marL="0" marR="0" rtl="0" algn="ctr">
              <a:lnSpc>
                <a:spcPct val="110000"/>
              </a:lnSpc>
              <a:spcBef>
                <a:spcPts val="0"/>
              </a:spcBef>
              <a:spcAft>
                <a:spcPts val="0"/>
              </a:spcAft>
              <a:buClr>
                <a:srgbClr val="000099"/>
              </a:buClr>
              <a:buSzPts val="3600"/>
              <a:buFont typeface="Noto Sans Symbols"/>
              <a:buNone/>
            </a:pPr>
            <a:r>
              <a:rPr lang="en-US" sz="2000">
                <a:solidFill>
                  <a:schemeClr val="dk1"/>
                </a:solidFill>
                <a:latin typeface="Tahoma"/>
                <a:ea typeface="Tahoma"/>
                <a:cs typeface="Tahoma"/>
                <a:sym typeface="Tahoma"/>
              </a:rPr>
              <a:t>All New in 2025! </a:t>
            </a:r>
            <a:endParaRPr sz="2000">
              <a:solidFill>
                <a:schemeClr val="dk1"/>
              </a:solidFill>
              <a:latin typeface="Tahoma"/>
              <a:ea typeface="Tahoma"/>
              <a:cs typeface="Tahoma"/>
              <a:sym typeface="Tahoma"/>
            </a:endParaRPr>
          </a:p>
          <a:p>
            <a:pPr indent="0" lvl="0" marL="0" marR="0" rtl="0" algn="ctr">
              <a:lnSpc>
                <a:spcPct val="110000"/>
              </a:lnSpc>
              <a:spcBef>
                <a:spcPts val="0"/>
              </a:spcBef>
              <a:spcAft>
                <a:spcPts val="0"/>
              </a:spcAft>
              <a:buClr>
                <a:srgbClr val="000099"/>
              </a:buClr>
              <a:buSzPts val="3600"/>
              <a:buFont typeface="Noto Sans Symbols"/>
              <a:buNone/>
            </a:pPr>
            <a:r>
              <a:rPr lang="en-US" sz="2000">
                <a:solidFill>
                  <a:schemeClr val="dk1"/>
                </a:solidFill>
                <a:latin typeface="Tahoma"/>
                <a:ea typeface="Tahoma"/>
                <a:cs typeface="Tahoma"/>
                <a:sym typeface="Tahoma"/>
              </a:rPr>
              <a:t>Available Online </a:t>
            </a:r>
            <a:r>
              <a:rPr lang="en-US" sz="2000" u="sng">
                <a:solidFill>
                  <a:srgbClr val="0000FF"/>
                </a:solidFill>
                <a:latin typeface="Tahoma"/>
                <a:ea typeface="Tahoma"/>
                <a:cs typeface="Tahoma"/>
                <a:sym typeface="Tahoma"/>
                <a:hlinkClick r:id="rId3">
                  <a:extLst>
                    <a:ext uri="{A12FA001-AC4F-418D-AE19-62706E023703}">
                      <ahyp:hlinkClr val="tx"/>
                    </a:ext>
                  </a:extLst>
                </a:hlinkClick>
              </a:rPr>
              <a:t>HERE</a:t>
            </a:r>
            <a:r>
              <a:rPr lang="en-US" sz="2000">
                <a:solidFill>
                  <a:schemeClr val="dk1"/>
                </a:solidFill>
                <a:latin typeface="Tahoma"/>
                <a:ea typeface="Tahoma"/>
                <a:cs typeface="Tahoma"/>
                <a:sym typeface="Tahoma"/>
              </a:rPr>
              <a:t>.</a:t>
            </a:r>
            <a:endParaRPr>
              <a:solidFill>
                <a:schemeClr val="dk1"/>
              </a:solidFill>
            </a:endParaRPr>
          </a:p>
        </p:txBody>
      </p:sp>
      <p:pic>
        <p:nvPicPr>
          <p:cNvPr id="350" name="Google Shape;350;p50"/>
          <p:cNvPicPr preferRelativeResize="0"/>
          <p:nvPr/>
        </p:nvPicPr>
        <p:blipFill>
          <a:blip r:embed="rId4">
            <a:alphaModFix/>
          </a:blip>
          <a:stretch>
            <a:fillRect/>
          </a:stretch>
        </p:blipFill>
        <p:spPr>
          <a:xfrm>
            <a:off x="650025" y="334100"/>
            <a:ext cx="3695300" cy="4829925"/>
          </a:xfrm>
          <a:prstGeom prst="rect">
            <a:avLst/>
          </a:prstGeom>
          <a:noFill/>
          <a:ln>
            <a:noFill/>
          </a:ln>
        </p:spPr>
      </p:pic>
      <p:pic>
        <p:nvPicPr>
          <p:cNvPr id="351" name="Google Shape;351;p50" title="logo.png"/>
          <p:cNvPicPr preferRelativeResize="0"/>
          <p:nvPr/>
        </p:nvPicPr>
        <p:blipFill>
          <a:blip r:embed="rId5">
            <a:alphaModFix/>
          </a:blip>
          <a:stretch>
            <a:fillRect/>
          </a:stretch>
        </p:blipFill>
        <p:spPr>
          <a:xfrm>
            <a:off x="627375" y="6195650"/>
            <a:ext cx="2151450" cy="602400"/>
          </a:xfrm>
          <a:prstGeom prst="rect">
            <a:avLst/>
          </a:prstGeom>
          <a:noFill/>
          <a:ln>
            <a:noFill/>
          </a:ln>
        </p:spPr>
      </p:pic>
      <p:pic>
        <p:nvPicPr>
          <p:cNvPr id="352" name="Google Shape;352;p50" title="Eagle patch-insignia-SBBC (1).jpg"/>
          <p:cNvPicPr preferRelativeResize="0"/>
          <p:nvPr/>
        </p:nvPicPr>
        <p:blipFill rotWithShape="1">
          <a:blip r:embed="rId6">
            <a:alphaModFix/>
          </a:blip>
          <a:srcRect b="1191" l="0" r="0" t="1191"/>
          <a:stretch/>
        </p:blipFill>
        <p:spPr>
          <a:xfrm>
            <a:off x="8872675" y="1981263"/>
            <a:ext cx="2412901" cy="2895473"/>
          </a:xfrm>
          <a:prstGeom prst="rect">
            <a:avLst/>
          </a:prstGeom>
          <a:noFill/>
          <a:ln>
            <a:noFill/>
          </a:ln>
        </p:spPr>
      </p:pic>
      <p:pic>
        <p:nvPicPr>
          <p:cNvPr id="353" name="Google Shape;353;p50" title="qr-code (6).png"/>
          <p:cNvPicPr preferRelativeResize="0"/>
          <p:nvPr/>
        </p:nvPicPr>
        <p:blipFill>
          <a:blip r:embed="rId7">
            <a:alphaModFix/>
          </a:blip>
          <a:stretch>
            <a:fillRect/>
          </a:stretch>
        </p:blipFill>
        <p:spPr>
          <a:xfrm>
            <a:off x="5594050" y="2832625"/>
            <a:ext cx="2331427" cy="2331399"/>
          </a:xfrm>
          <a:prstGeom prst="rect">
            <a:avLst/>
          </a:prstGeom>
          <a:noFill/>
          <a:ln>
            <a:noFill/>
          </a:ln>
        </p:spPr>
      </p:pic>
      <p:sp>
        <p:nvSpPr>
          <p:cNvPr id="354" name="Google Shape;354;p50"/>
          <p:cNvSpPr/>
          <p:nvPr/>
        </p:nvSpPr>
        <p:spPr>
          <a:xfrm>
            <a:off x="4702075" y="3697125"/>
            <a:ext cx="831300" cy="602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7" name="Shape 117"/>
        <p:cNvGrpSpPr/>
        <p:nvPr/>
      </p:nvGrpSpPr>
      <p:grpSpPr>
        <a:xfrm>
          <a:off x="0" y="0"/>
          <a:ext cx="0" cy="0"/>
          <a:chOff x="0" y="0"/>
          <a:chExt cx="0" cy="0"/>
        </a:xfrm>
      </p:grpSpPr>
      <p:sp>
        <p:nvSpPr>
          <p:cNvPr id="118" name="Google Shape;118;p24"/>
          <p:cNvSpPr txBox="1"/>
          <p:nvPr>
            <p:ph type="title"/>
          </p:nvPr>
        </p:nvSpPr>
        <p:spPr>
          <a:xfrm>
            <a:off x="838200" y="365150"/>
            <a:ext cx="105156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Life To Eagle Outline</a:t>
            </a:r>
            <a:endParaRPr sz="4800"/>
          </a:p>
        </p:txBody>
      </p:sp>
      <p:sp>
        <p:nvSpPr>
          <p:cNvPr id="119" name="Google Shape;119;p24"/>
          <p:cNvSpPr txBox="1"/>
          <p:nvPr>
            <p:ph idx="1" type="body"/>
          </p:nvPr>
        </p:nvSpPr>
        <p:spPr>
          <a:xfrm>
            <a:off x="277200" y="1236050"/>
            <a:ext cx="5676000" cy="48459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480"/>
              </a:spcBef>
              <a:spcAft>
                <a:spcPts val="0"/>
              </a:spcAft>
              <a:buNone/>
            </a:pPr>
            <a:r>
              <a:rPr lang="en-US" sz="2600"/>
              <a:t>What </a:t>
            </a:r>
            <a:r>
              <a:rPr b="1" lang="en-US" sz="2600"/>
              <a:t>MUST </a:t>
            </a:r>
            <a:r>
              <a:rPr lang="en-US" sz="2600"/>
              <a:t>be Completed</a:t>
            </a:r>
            <a:r>
              <a:rPr lang="en-US" sz="2600"/>
              <a:t> </a:t>
            </a:r>
            <a:r>
              <a:rPr lang="en-US" sz="2600" u="sng"/>
              <a:t>PRIOR</a:t>
            </a:r>
            <a:r>
              <a:rPr lang="en-US" sz="2600"/>
              <a:t> to your 18</a:t>
            </a:r>
            <a:r>
              <a:rPr baseline="30000" lang="en-US" sz="2600"/>
              <a:t>th</a:t>
            </a:r>
            <a:r>
              <a:rPr lang="en-US" sz="2600"/>
              <a:t> Birthday:</a:t>
            </a:r>
            <a:endParaRPr sz="2600"/>
          </a:p>
          <a:p>
            <a:pPr indent="0" lvl="0" marL="0" rtl="0" algn="ctr">
              <a:spcBef>
                <a:spcPts val="1000"/>
              </a:spcBef>
              <a:spcAft>
                <a:spcPts val="0"/>
              </a:spcAft>
              <a:buNone/>
            </a:pPr>
            <a:r>
              <a:rPr i="1" lang="en-US" sz="2500"/>
              <a:t>While a Life Scout…</a:t>
            </a:r>
            <a:endParaRPr i="1" sz="2500"/>
          </a:p>
          <a:p>
            <a:pPr indent="0" lvl="0" marL="0" rtl="0" algn="l">
              <a:spcBef>
                <a:spcPts val="480"/>
              </a:spcBef>
              <a:spcAft>
                <a:spcPts val="0"/>
              </a:spcAft>
              <a:buNone/>
            </a:pPr>
            <a:r>
              <a:rPr lang="en-US" sz="2200"/>
              <a:t>Eagle rank requirements 1-6, in any order:</a:t>
            </a:r>
            <a:endParaRPr sz="2200"/>
          </a:p>
          <a:p>
            <a:pPr indent="-368300" lvl="0" marL="457200" rtl="0" algn="l">
              <a:spcBef>
                <a:spcPts val="400"/>
              </a:spcBef>
              <a:spcAft>
                <a:spcPts val="0"/>
              </a:spcAft>
              <a:buSzPts val="2200"/>
              <a:buAutoNum type="arabicPeriod"/>
            </a:pPr>
            <a:r>
              <a:rPr lang="en-US" sz="2200"/>
              <a:t>Six months active in Troop as a Life Scout</a:t>
            </a:r>
            <a:endParaRPr sz="2200"/>
          </a:p>
          <a:p>
            <a:pPr indent="-368300" lvl="0" marL="457200" rtl="0" algn="l">
              <a:spcBef>
                <a:spcPts val="0"/>
              </a:spcBef>
              <a:spcAft>
                <a:spcPts val="0"/>
              </a:spcAft>
              <a:buSzPts val="2200"/>
              <a:buAutoNum type="arabicPeriod"/>
            </a:pPr>
            <a:r>
              <a:rPr lang="en-US" sz="2200"/>
              <a:t>References Listed for Letters of Recommendation </a:t>
            </a:r>
            <a:endParaRPr sz="2200"/>
          </a:p>
          <a:p>
            <a:pPr indent="-368300" lvl="0" marL="457200" rtl="0" algn="l">
              <a:spcBef>
                <a:spcPts val="0"/>
              </a:spcBef>
              <a:spcAft>
                <a:spcPts val="0"/>
              </a:spcAft>
              <a:buSzPts val="2200"/>
              <a:buAutoNum type="arabicPeriod"/>
            </a:pPr>
            <a:r>
              <a:rPr lang="en-US" sz="2200"/>
              <a:t>Complete all 14 Eagle-required Merit Badges +7 more of choice</a:t>
            </a:r>
            <a:endParaRPr sz="2200"/>
          </a:p>
          <a:p>
            <a:pPr indent="-368300" lvl="0" marL="457200" rtl="0" algn="l">
              <a:spcBef>
                <a:spcPts val="0"/>
              </a:spcBef>
              <a:spcAft>
                <a:spcPts val="0"/>
              </a:spcAft>
              <a:buSzPts val="2200"/>
              <a:buAutoNum type="arabicPeriod"/>
            </a:pPr>
            <a:r>
              <a:rPr lang="en-US" sz="2200"/>
              <a:t>Six months in Position of Responsibility</a:t>
            </a:r>
            <a:endParaRPr sz="2200"/>
          </a:p>
          <a:p>
            <a:pPr indent="-368300" lvl="0" marL="457200" rtl="0" algn="l">
              <a:spcBef>
                <a:spcPts val="0"/>
              </a:spcBef>
              <a:spcAft>
                <a:spcPts val="0"/>
              </a:spcAft>
              <a:buSzPts val="2200"/>
              <a:buAutoNum type="arabicPeriod"/>
            </a:pPr>
            <a:r>
              <a:rPr lang="en-US" sz="2200"/>
              <a:t>Eagle Service Project Completed</a:t>
            </a:r>
            <a:endParaRPr sz="2200"/>
          </a:p>
          <a:p>
            <a:pPr indent="-368300" lvl="0" marL="457200" rtl="0" algn="l">
              <a:spcBef>
                <a:spcPts val="0"/>
              </a:spcBef>
              <a:spcAft>
                <a:spcPts val="0"/>
              </a:spcAft>
              <a:buSzPts val="2200"/>
              <a:buAutoNum type="arabicPeriod"/>
            </a:pPr>
            <a:r>
              <a:rPr lang="en-US" sz="2200"/>
              <a:t>Unit Leader</a:t>
            </a:r>
            <a:r>
              <a:rPr lang="en-US" sz="2200"/>
              <a:t> Conference</a:t>
            </a:r>
            <a:endParaRPr sz="2200"/>
          </a:p>
        </p:txBody>
      </p:sp>
      <p:pic>
        <p:nvPicPr>
          <p:cNvPr id="120" name="Google Shape;120;p24"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
        <p:nvSpPr>
          <p:cNvPr id="121" name="Google Shape;121;p24"/>
          <p:cNvSpPr txBox="1"/>
          <p:nvPr/>
        </p:nvSpPr>
        <p:spPr>
          <a:xfrm>
            <a:off x="6286350" y="1236050"/>
            <a:ext cx="5676000" cy="484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US" sz="2600">
                <a:solidFill>
                  <a:schemeClr val="dk1"/>
                </a:solidFill>
              </a:rPr>
              <a:t>What </a:t>
            </a:r>
            <a:r>
              <a:rPr i="1" lang="en-US" sz="2600">
                <a:solidFill>
                  <a:schemeClr val="dk1"/>
                </a:solidFill>
              </a:rPr>
              <a:t>may</a:t>
            </a:r>
            <a:r>
              <a:rPr lang="en-US" sz="2600">
                <a:solidFill>
                  <a:schemeClr val="dk1"/>
                </a:solidFill>
              </a:rPr>
              <a:t> be c</a:t>
            </a:r>
            <a:r>
              <a:rPr lang="en-US" sz="2600">
                <a:solidFill>
                  <a:schemeClr val="dk1"/>
                </a:solidFill>
              </a:rPr>
              <a:t>ompleted</a:t>
            </a:r>
            <a:r>
              <a:rPr lang="en-US" sz="2600">
                <a:solidFill>
                  <a:schemeClr val="dk1"/>
                </a:solidFill>
              </a:rPr>
              <a:t> </a:t>
            </a:r>
            <a:r>
              <a:rPr lang="en-US" sz="2600" u="sng">
                <a:solidFill>
                  <a:schemeClr val="dk1"/>
                </a:solidFill>
              </a:rPr>
              <a:t>on or after</a:t>
            </a:r>
            <a:r>
              <a:rPr lang="en-US" sz="2600">
                <a:solidFill>
                  <a:schemeClr val="dk1"/>
                </a:solidFill>
              </a:rPr>
              <a:t> your 18th Birthday:</a:t>
            </a:r>
            <a:endParaRPr sz="2600">
              <a:solidFill>
                <a:schemeClr val="dk1"/>
              </a:solidFill>
            </a:endParaRPr>
          </a:p>
          <a:p>
            <a:pPr indent="0" lvl="0" marL="0" rtl="0" algn="l">
              <a:spcBef>
                <a:spcPts val="0"/>
              </a:spcBef>
              <a:spcAft>
                <a:spcPts val="0"/>
              </a:spcAft>
              <a:buNone/>
            </a:pPr>
            <a:r>
              <a:t/>
            </a:r>
            <a:endParaRPr sz="2600">
              <a:solidFill>
                <a:schemeClr val="dk1"/>
              </a:solidFill>
            </a:endParaRPr>
          </a:p>
          <a:p>
            <a:pPr indent="-254000" lvl="0" marL="228600" rtl="0" algn="l">
              <a:lnSpc>
                <a:spcPct val="90000"/>
              </a:lnSpc>
              <a:spcBef>
                <a:spcPts val="400"/>
              </a:spcBef>
              <a:spcAft>
                <a:spcPts val="0"/>
              </a:spcAft>
              <a:buClr>
                <a:schemeClr val="dk1"/>
              </a:buClr>
              <a:buSzPts val="2200"/>
              <a:buChar char="⋆"/>
            </a:pPr>
            <a:r>
              <a:rPr lang="en-US" sz="2200">
                <a:solidFill>
                  <a:schemeClr val="dk1"/>
                </a:solidFill>
              </a:rPr>
              <a:t>Statement of Ambitions and Life Purpose</a:t>
            </a:r>
            <a:endParaRPr sz="2200">
              <a:solidFill>
                <a:schemeClr val="dk1"/>
              </a:solidFill>
            </a:endParaRPr>
          </a:p>
          <a:p>
            <a:pPr indent="-254000" lvl="0" marL="228600" rtl="0" algn="l">
              <a:lnSpc>
                <a:spcPct val="90000"/>
              </a:lnSpc>
              <a:spcBef>
                <a:spcPts val="400"/>
              </a:spcBef>
              <a:spcAft>
                <a:spcPts val="0"/>
              </a:spcAft>
              <a:buClr>
                <a:schemeClr val="dk1"/>
              </a:buClr>
              <a:buSzPts val="2200"/>
              <a:buChar char="⋆"/>
            </a:pPr>
            <a:r>
              <a:rPr lang="en-US" sz="2200">
                <a:solidFill>
                  <a:schemeClr val="dk1"/>
                </a:solidFill>
              </a:rPr>
              <a:t>Signatures of Scout, Committee Chair, &amp; Unit Leader on Eagle Scout Rank Application</a:t>
            </a:r>
            <a:endParaRPr sz="2200">
              <a:solidFill>
                <a:schemeClr val="dk1"/>
              </a:solidFill>
            </a:endParaRPr>
          </a:p>
          <a:p>
            <a:pPr indent="-254000" lvl="0" marL="228600" rtl="0" algn="l">
              <a:lnSpc>
                <a:spcPct val="90000"/>
              </a:lnSpc>
              <a:spcBef>
                <a:spcPts val="400"/>
              </a:spcBef>
              <a:spcAft>
                <a:spcPts val="0"/>
              </a:spcAft>
              <a:buClr>
                <a:schemeClr val="dk1"/>
              </a:buClr>
              <a:buSzPts val="2200"/>
              <a:buChar char="⋆"/>
            </a:pPr>
            <a:r>
              <a:rPr lang="en-US" sz="2200">
                <a:solidFill>
                  <a:schemeClr val="dk1"/>
                </a:solidFill>
              </a:rPr>
              <a:t>Delivery of Eagle Packet to the Council Office </a:t>
            </a:r>
            <a:endParaRPr sz="2200">
              <a:solidFill>
                <a:schemeClr val="dk1"/>
              </a:solidFill>
            </a:endParaRPr>
          </a:p>
          <a:p>
            <a:pPr indent="-254000" lvl="0" marL="228600" rtl="0" algn="l">
              <a:lnSpc>
                <a:spcPct val="90000"/>
              </a:lnSpc>
              <a:spcBef>
                <a:spcPts val="400"/>
              </a:spcBef>
              <a:spcAft>
                <a:spcPts val="0"/>
              </a:spcAft>
              <a:buClr>
                <a:schemeClr val="dk1"/>
              </a:buClr>
              <a:buSzPts val="2200"/>
              <a:buChar char="⋆"/>
            </a:pPr>
            <a:r>
              <a:rPr lang="en-US" sz="2200">
                <a:solidFill>
                  <a:schemeClr val="dk1"/>
                </a:solidFill>
              </a:rPr>
              <a:t>Successfully complete your Eagle Board of Review</a:t>
            </a:r>
            <a:endParaRPr sz="2200">
              <a:solidFill>
                <a:schemeClr val="dk1"/>
              </a:solidFill>
            </a:endParaRPr>
          </a:p>
          <a:p>
            <a:pPr indent="-254000" lvl="1" marL="685800" rtl="0" algn="l">
              <a:lnSpc>
                <a:spcPct val="90000"/>
              </a:lnSpc>
              <a:spcBef>
                <a:spcPts val="400"/>
              </a:spcBef>
              <a:spcAft>
                <a:spcPts val="0"/>
              </a:spcAft>
              <a:buClr>
                <a:schemeClr val="dk1"/>
              </a:buClr>
              <a:buSzPts val="2200"/>
              <a:buChar char="•"/>
            </a:pPr>
            <a:r>
              <a:rPr lang="en-US" sz="2200">
                <a:solidFill>
                  <a:schemeClr val="dk1"/>
                </a:solidFill>
              </a:rPr>
              <a:t>Completed no later than 24 months after 18</a:t>
            </a:r>
            <a:r>
              <a:rPr baseline="30000" lang="en-US" sz="2200">
                <a:solidFill>
                  <a:schemeClr val="dk1"/>
                </a:solidFill>
              </a:rPr>
              <a:t>th</a:t>
            </a:r>
            <a:r>
              <a:rPr lang="en-US" sz="2200">
                <a:solidFill>
                  <a:schemeClr val="dk1"/>
                </a:solidFill>
              </a:rPr>
              <a:t> Birthday</a:t>
            </a:r>
            <a:endParaRPr sz="2200">
              <a:solidFill>
                <a:schemeClr val="dk1"/>
              </a:solidFill>
            </a:endParaRPr>
          </a:p>
          <a:p>
            <a:pPr indent="-254000" lvl="1" marL="685800" rtl="0" algn="l">
              <a:lnSpc>
                <a:spcPct val="90000"/>
              </a:lnSpc>
              <a:spcBef>
                <a:spcPts val="400"/>
              </a:spcBef>
              <a:spcAft>
                <a:spcPts val="0"/>
              </a:spcAft>
              <a:buClr>
                <a:schemeClr val="dk1"/>
              </a:buClr>
              <a:buSzPts val="2200"/>
              <a:buChar char="•"/>
            </a:pPr>
            <a:r>
              <a:rPr lang="en-US" sz="2200">
                <a:solidFill>
                  <a:schemeClr val="dk1"/>
                </a:solidFill>
              </a:rPr>
              <a:t>Letters of Recommendation can be Accepted until EBOR</a:t>
            </a:r>
            <a:endParaRPr sz="2200">
              <a:solidFill>
                <a:schemeClr val="dk1"/>
              </a:solidFill>
            </a:endParaRPr>
          </a:p>
          <a:p>
            <a:pPr indent="-254000" lvl="0" marL="228600" rtl="0" algn="l">
              <a:lnSpc>
                <a:spcPct val="90000"/>
              </a:lnSpc>
              <a:spcBef>
                <a:spcPts val="1000"/>
              </a:spcBef>
              <a:spcAft>
                <a:spcPts val="0"/>
              </a:spcAft>
              <a:buClr>
                <a:schemeClr val="dk1"/>
              </a:buClr>
              <a:buSzPts val="2200"/>
              <a:buChar char="⋆"/>
            </a:pPr>
            <a:r>
              <a:rPr lang="en-US" sz="2200">
                <a:solidFill>
                  <a:schemeClr val="dk1"/>
                </a:solidFill>
              </a:rPr>
              <a:t>Conduct Eagle Court of Honor</a:t>
            </a:r>
            <a:endParaRPr sz="2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838200" y="281125"/>
            <a:ext cx="10515600" cy="7572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sz="4800"/>
              <a:t>Letters of </a:t>
            </a:r>
            <a:r>
              <a:rPr lang="en-US" sz="4800"/>
              <a:t>Recommendation</a:t>
            </a:r>
            <a:endParaRPr sz="4800"/>
          </a:p>
        </p:txBody>
      </p:sp>
      <p:sp>
        <p:nvSpPr>
          <p:cNvPr id="128" name="Google Shape;128;p25"/>
          <p:cNvSpPr txBox="1"/>
          <p:nvPr>
            <p:ph idx="1" type="body"/>
          </p:nvPr>
        </p:nvSpPr>
        <p:spPr>
          <a:xfrm>
            <a:off x="304575" y="1323300"/>
            <a:ext cx="11625900" cy="48723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i="1" lang="en-US" sz="1900"/>
              <a:t>REQUIREMENT 2. As a Life Scout, demonstrate that you live by the principles of the Scout Oath and Scout Law in your everyday life and tell how you have done your duty to God. List the names of individuals who know you personally and would be willing to provide a recommendation on your behalf.</a:t>
            </a:r>
            <a:endParaRPr i="1" sz="1900"/>
          </a:p>
          <a:p>
            <a:pPr indent="0" lvl="0" marL="0" rtl="0" algn="l">
              <a:spcBef>
                <a:spcPts val="1000"/>
              </a:spcBef>
              <a:spcAft>
                <a:spcPts val="0"/>
              </a:spcAft>
              <a:buNone/>
            </a:pPr>
            <a:r>
              <a:t/>
            </a:r>
            <a:endParaRPr i="1" sz="1800"/>
          </a:p>
          <a:p>
            <a:pPr indent="-336550" lvl="0" marL="457200" rtl="0" algn="l">
              <a:spcBef>
                <a:spcPts val="0"/>
              </a:spcBef>
              <a:spcAft>
                <a:spcPts val="0"/>
              </a:spcAft>
              <a:buSzPts val="1700"/>
              <a:buChar char="➯"/>
            </a:pPr>
            <a:r>
              <a:rPr lang="en-US" sz="2700"/>
              <a:t>The </a:t>
            </a:r>
            <a:r>
              <a:rPr b="1" lang="en-US" sz="2700"/>
              <a:t>Scout</a:t>
            </a:r>
            <a:r>
              <a:rPr lang="en-US" sz="2700"/>
              <a:t> is responsible for requesting references from the </a:t>
            </a:r>
            <a:r>
              <a:rPr b="1" lang="en-US" sz="2700"/>
              <a:t>four </a:t>
            </a:r>
            <a:r>
              <a:rPr lang="en-US" sz="2700"/>
              <a:t>people they listed on their application— this is a valuable life skill. </a:t>
            </a:r>
            <a:endParaRPr sz="2700"/>
          </a:p>
          <a:p>
            <a:pPr indent="-336550" lvl="0" marL="457200" rtl="0" algn="l">
              <a:spcBef>
                <a:spcPts val="1000"/>
              </a:spcBef>
              <a:spcAft>
                <a:spcPts val="0"/>
              </a:spcAft>
              <a:buSzPts val="1700"/>
              <a:buChar char="➯"/>
            </a:pPr>
            <a:r>
              <a:rPr lang="en-US" sz="2700"/>
              <a:t>The responses are </a:t>
            </a:r>
            <a:r>
              <a:rPr b="1" lang="en-US" sz="2700"/>
              <a:t>not</a:t>
            </a:r>
            <a:r>
              <a:rPr lang="en-US" sz="2700"/>
              <a:t> to be viewed by or returned to the Scout.</a:t>
            </a:r>
            <a:endParaRPr sz="2700"/>
          </a:p>
          <a:p>
            <a:pPr indent="-336550" lvl="0" marL="457200" rtl="0" algn="l">
              <a:spcBef>
                <a:spcPts val="1000"/>
              </a:spcBef>
              <a:spcAft>
                <a:spcPts val="0"/>
              </a:spcAft>
              <a:buSzPts val="1700"/>
              <a:buChar char="➯"/>
            </a:pPr>
            <a:r>
              <a:rPr lang="en-US" sz="2700"/>
              <a:t>Ask your Scoutmaster or Advancement Coordinator to whom your r</a:t>
            </a:r>
            <a:r>
              <a:rPr lang="en-US" sz="2700"/>
              <a:t>eferences should send their letters. Write it down! </a:t>
            </a:r>
            <a:endParaRPr sz="2700"/>
          </a:p>
          <a:p>
            <a:pPr indent="-336550" lvl="0" marL="457200" rtl="0" algn="l">
              <a:spcBef>
                <a:spcPts val="1000"/>
              </a:spcBef>
              <a:spcAft>
                <a:spcPts val="0"/>
              </a:spcAft>
              <a:buSzPts val="1700"/>
              <a:buChar char="➯"/>
            </a:pPr>
            <a:r>
              <a:rPr lang="en-US" sz="2700"/>
              <a:t>You want references who answers “yes” enthusiastically when you ask. They should be excited to say great things! </a:t>
            </a:r>
            <a:endParaRPr sz="2700"/>
          </a:p>
          <a:p>
            <a:pPr indent="-336550" lvl="0" marL="457200" rtl="0" algn="l">
              <a:spcBef>
                <a:spcPts val="1000"/>
              </a:spcBef>
              <a:spcAft>
                <a:spcPts val="1000"/>
              </a:spcAft>
              <a:buSzPts val="1700"/>
              <a:buChar char="➯"/>
            </a:pPr>
            <a:r>
              <a:rPr lang="en-US" sz="2700"/>
              <a:t>A good reference is someone who knows you well, can speak to your character, and will complete the recommendation promptly…</a:t>
            </a:r>
            <a:endParaRPr sz="2700"/>
          </a:p>
        </p:txBody>
      </p:sp>
      <p:pic>
        <p:nvPicPr>
          <p:cNvPr id="129" name="Google Shape;129;p25"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idx="1" type="body"/>
          </p:nvPr>
        </p:nvSpPr>
        <p:spPr>
          <a:xfrm>
            <a:off x="333100" y="1476400"/>
            <a:ext cx="9387900" cy="4142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500"/>
              <a:t>✅ </a:t>
            </a:r>
            <a:r>
              <a:rPr lang="en-US" sz="2500"/>
              <a:t>Scout leaders, teachers, employers, coaches, faith leaders, other Scouts, etc. References do not need to be 21 or older. </a:t>
            </a:r>
            <a:endParaRPr sz="2500"/>
          </a:p>
          <a:p>
            <a:pPr indent="0" lvl="0" marL="0" rtl="0" algn="l">
              <a:lnSpc>
                <a:spcPct val="115000"/>
              </a:lnSpc>
              <a:spcBef>
                <a:spcPts val="1000"/>
              </a:spcBef>
              <a:spcAft>
                <a:spcPts val="0"/>
              </a:spcAft>
              <a:buNone/>
            </a:pPr>
            <a:r>
              <a:rPr lang="en-US" sz="2500"/>
              <a:t>❌ </a:t>
            </a:r>
            <a:r>
              <a:rPr lang="en-US" sz="2500"/>
              <a:t>The current unit leader and committee chair are not eligible to serve as references; their signatures on the application are their endorsements already.</a:t>
            </a:r>
            <a:endParaRPr sz="2500"/>
          </a:p>
          <a:p>
            <a:pPr indent="0" lvl="0" marL="0" rtl="0" algn="l">
              <a:lnSpc>
                <a:spcPct val="115000"/>
              </a:lnSpc>
              <a:spcBef>
                <a:spcPts val="1000"/>
              </a:spcBef>
              <a:spcAft>
                <a:spcPts val="0"/>
              </a:spcAft>
              <a:buNone/>
            </a:pPr>
            <a:r>
              <a:rPr lang="en-US" sz="2500"/>
              <a:t>⚠️ Parents and other relatives are strongly discouraged from serving as references.</a:t>
            </a:r>
            <a:endParaRPr sz="2500"/>
          </a:p>
          <a:p>
            <a:pPr indent="0" lvl="0" marL="0" rtl="0" algn="l">
              <a:lnSpc>
                <a:spcPct val="115000"/>
              </a:lnSpc>
              <a:spcBef>
                <a:spcPts val="1000"/>
              </a:spcBef>
              <a:spcAft>
                <a:spcPts val="1000"/>
              </a:spcAft>
              <a:buNone/>
            </a:pPr>
            <a:r>
              <a:rPr lang="en-US" sz="2500"/>
              <a:t>⏰ Request your letters NOW! Don’t wait for the last minute! </a:t>
            </a:r>
            <a:endParaRPr sz="2500"/>
          </a:p>
        </p:txBody>
      </p:sp>
      <p:pic>
        <p:nvPicPr>
          <p:cNvPr id="136" name="Google Shape;136;p26"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
        <p:nvSpPr>
          <p:cNvPr id="137" name="Google Shape;137;p26"/>
          <p:cNvSpPr txBox="1"/>
          <p:nvPr>
            <p:ph type="title"/>
          </p:nvPr>
        </p:nvSpPr>
        <p:spPr>
          <a:xfrm>
            <a:off x="838200" y="288600"/>
            <a:ext cx="10515600" cy="7572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sz="4800"/>
              <a:t>Letters of Recommendation</a:t>
            </a:r>
            <a:endParaRPr sz="4800"/>
          </a:p>
        </p:txBody>
      </p:sp>
      <p:pic>
        <p:nvPicPr>
          <p:cNvPr id="138" name="Google Shape;138;p26" title="qr-code (7).png"/>
          <p:cNvPicPr preferRelativeResize="0"/>
          <p:nvPr/>
        </p:nvPicPr>
        <p:blipFill>
          <a:blip r:embed="rId4">
            <a:alphaModFix/>
          </a:blip>
          <a:stretch>
            <a:fillRect/>
          </a:stretch>
        </p:blipFill>
        <p:spPr>
          <a:xfrm>
            <a:off x="9721075" y="1361575"/>
            <a:ext cx="2151449" cy="2151449"/>
          </a:xfrm>
          <a:prstGeom prst="rect">
            <a:avLst/>
          </a:prstGeom>
          <a:noFill/>
          <a:ln>
            <a:noFill/>
          </a:ln>
        </p:spPr>
      </p:pic>
      <p:sp>
        <p:nvSpPr>
          <p:cNvPr id="139" name="Google Shape;139;p26"/>
          <p:cNvSpPr txBox="1"/>
          <p:nvPr/>
        </p:nvSpPr>
        <p:spPr>
          <a:xfrm>
            <a:off x="9721000" y="3625100"/>
            <a:ext cx="2151600" cy="13854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spAutoFit/>
          </a:bodyPr>
          <a:lstStyle/>
          <a:p>
            <a:pPr indent="0" lvl="0" marL="0" rtl="0" algn="just">
              <a:spcBef>
                <a:spcPts val="0"/>
              </a:spcBef>
              <a:spcAft>
                <a:spcPts val="0"/>
              </a:spcAft>
              <a:buNone/>
            </a:pPr>
            <a:r>
              <a:rPr lang="en-US" sz="1300">
                <a:solidFill>
                  <a:schemeClr val="dk1"/>
                </a:solidFill>
              </a:rPr>
              <a:t>Northern Star Council has a helpful letter template </a:t>
            </a:r>
            <a:r>
              <a:rPr lang="en-US" sz="1300">
                <a:solidFill>
                  <a:schemeClr val="dk1"/>
                </a:solidFill>
              </a:rPr>
              <a:t>references </a:t>
            </a:r>
            <a:r>
              <a:rPr lang="en-US" sz="1300">
                <a:solidFill>
                  <a:schemeClr val="dk1"/>
                </a:solidFill>
              </a:rPr>
              <a:t>may use that includes instructions to the writer at “</a:t>
            </a:r>
            <a:r>
              <a:rPr lang="en-US" sz="1300" u="sng">
                <a:solidFill>
                  <a:schemeClr val="hlink"/>
                </a:solidFill>
                <a:hlinkClick r:id="rId5"/>
              </a:rPr>
              <a:t>A Scout's Guide to Earning Eagle</a:t>
            </a:r>
            <a:r>
              <a:rPr lang="en-US" sz="1300">
                <a:solidFill>
                  <a:schemeClr val="dk1"/>
                </a:solidFill>
              </a:rPr>
              <a:t>”</a:t>
            </a:r>
            <a:endParaRPr sz="13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847125" y="209250"/>
            <a:ext cx="105156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For Parent and Leaders</a:t>
            </a:r>
            <a:endParaRPr sz="4800"/>
          </a:p>
        </p:txBody>
      </p:sp>
      <p:sp>
        <p:nvSpPr>
          <p:cNvPr id="145" name="Google Shape;145;p27"/>
          <p:cNvSpPr txBox="1"/>
          <p:nvPr>
            <p:ph idx="1" type="body"/>
          </p:nvPr>
        </p:nvSpPr>
        <p:spPr>
          <a:xfrm>
            <a:off x="627375" y="1195050"/>
            <a:ext cx="10955100" cy="4981800"/>
          </a:xfrm>
          <a:prstGeom prst="rect">
            <a:avLst/>
          </a:prstGeom>
          <a:noFill/>
          <a:ln>
            <a:noFill/>
          </a:ln>
        </p:spPr>
        <p:txBody>
          <a:bodyPr anchorCtr="0" anchor="t" bIns="45700" lIns="91425" spcFirstLastPara="1" rIns="91425" wrap="square" tIns="45700">
            <a:normAutofit/>
          </a:bodyPr>
          <a:lstStyle/>
          <a:p>
            <a:pPr indent="-358140" lvl="0" marL="342900" rtl="0" algn="l">
              <a:lnSpc>
                <a:spcPct val="115000"/>
              </a:lnSpc>
              <a:spcBef>
                <a:spcPts val="0"/>
              </a:spcBef>
              <a:spcAft>
                <a:spcPts val="0"/>
              </a:spcAft>
              <a:buSzPts val="2900"/>
              <a:buChar char="➢"/>
            </a:pPr>
            <a:r>
              <a:rPr lang="en-US" sz="2900"/>
              <a:t>The Eagle Project is the </a:t>
            </a:r>
            <a:r>
              <a:rPr i="1" lang="en-US" sz="2900"/>
              <a:t>Scout’s </a:t>
            </a:r>
            <a:r>
              <a:rPr lang="en-US" sz="2900"/>
              <a:t>to lead. Parents are to encourage and guide, but the </a:t>
            </a:r>
            <a:r>
              <a:rPr b="1" lang="en-US" sz="2900"/>
              <a:t>Scout </a:t>
            </a:r>
            <a:r>
              <a:rPr lang="en-US" sz="2900"/>
              <a:t>leads the project!</a:t>
            </a:r>
            <a:endParaRPr sz="2900"/>
          </a:p>
          <a:p>
            <a:pPr indent="-358140" lvl="0" marL="342900" rtl="0" algn="l">
              <a:lnSpc>
                <a:spcPct val="115000"/>
              </a:lnSpc>
              <a:spcBef>
                <a:spcPts val="420"/>
              </a:spcBef>
              <a:spcAft>
                <a:spcPts val="0"/>
              </a:spcAft>
              <a:buSzPts val="2900"/>
              <a:buChar char="➢"/>
            </a:pPr>
            <a:r>
              <a:rPr lang="en-US" sz="2900"/>
              <a:t>The Scout should be making </a:t>
            </a:r>
            <a:r>
              <a:rPr i="1" lang="en-US" sz="2900"/>
              <a:t>all </a:t>
            </a:r>
            <a:r>
              <a:rPr lang="en-US" sz="2900"/>
              <a:t>phone calls to organize t</a:t>
            </a:r>
            <a:r>
              <a:rPr lang="en-US" sz="2900"/>
              <a:t>heir </a:t>
            </a:r>
            <a:r>
              <a:rPr lang="en-US" sz="2900"/>
              <a:t>project (contact with Beneficiary, District Representative, etc…) – </a:t>
            </a:r>
            <a:r>
              <a:rPr i="1" lang="en-US" sz="2900"/>
              <a:t>not the parents!</a:t>
            </a:r>
            <a:endParaRPr i="1" sz="2900"/>
          </a:p>
          <a:p>
            <a:pPr indent="-358140" lvl="0" marL="342900" rtl="0" algn="l">
              <a:lnSpc>
                <a:spcPct val="115000"/>
              </a:lnSpc>
              <a:spcBef>
                <a:spcPts val="420"/>
              </a:spcBef>
              <a:spcAft>
                <a:spcPts val="0"/>
              </a:spcAft>
              <a:buSzPts val="2900"/>
              <a:buChar char="➢"/>
            </a:pPr>
            <a:r>
              <a:rPr lang="en-US" sz="2900"/>
              <a:t>As always in Scouting, Youth Protection policies apply </a:t>
            </a:r>
            <a:r>
              <a:rPr lang="en-US" sz="2900"/>
              <a:t>throughout the Eagle Project process.</a:t>
            </a:r>
            <a:endParaRPr sz="2900"/>
          </a:p>
          <a:p>
            <a:pPr indent="-358140" lvl="0" marL="342900" rtl="0" algn="l">
              <a:lnSpc>
                <a:spcPct val="115000"/>
              </a:lnSpc>
              <a:spcBef>
                <a:spcPts val="420"/>
              </a:spcBef>
              <a:spcAft>
                <a:spcPts val="0"/>
              </a:spcAft>
              <a:buSzPts val="2900"/>
              <a:buChar char="➢"/>
            </a:pPr>
            <a:r>
              <a:rPr lang="en-US" sz="2900"/>
              <a:t>Private online communications (texting, phone calls, chat, IM, etc.) must include another registered leader or parent. (</a:t>
            </a:r>
            <a:r>
              <a:rPr lang="en-US" sz="2900" u="sng">
                <a:solidFill>
                  <a:schemeClr val="hlink"/>
                </a:solidFill>
                <a:hlinkClick r:id="rId3"/>
              </a:rPr>
              <a:t>GtSS</a:t>
            </a:r>
            <a:r>
              <a:rPr lang="en-US" sz="2900"/>
              <a:t>)</a:t>
            </a:r>
            <a:endParaRPr sz="2900"/>
          </a:p>
        </p:txBody>
      </p:sp>
      <p:sp>
        <p:nvSpPr>
          <p:cNvPr id="146" name="Google Shape;146;p27"/>
          <p:cNvSpPr txBox="1"/>
          <p:nvPr>
            <p:ph idx="12" type="sldNum"/>
          </p:nvPr>
        </p:nvSpPr>
        <p:spPr>
          <a:xfrm>
            <a:off x="11582401" y="6508751"/>
            <a:ext cx="550332"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id="147" name="Google Shape;147;p27" title="logo.png"/>
          <p:cNvPicPr preferRelativeResize="0"/>
          <p:nvPr/>
        </p:nvPicPr>
        <p:blipFill>
          <a:blip r:embed="rId4">
            <a:alphaModFix/>
          </a:blip>
          <a:stretch>
            <a:fillRect/>
          </a:stretch>
        </p:blipFill>
        <p:spPr>
          <a:xfrm>
            <a:off x="627375" y="6195650"/>
            <a:ext cx="2151450" cy="60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275850" y="319175"/>
            <a:ext cx="116403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The Purpose of the Eagle Project</a:t>
            </a:r>
            <a:endParaRPr sz="4800"/>
          </a:p>
        </p:txBody>
      </p:sp>
      <p:sp>
        <p:nvSpPr>
          <p:cNvPr id="154" name="Google Shape;154;p28"/>
          <p:cNvSpPr txBox="1"/>
          <p:nvPr>
            <p:ph idx="1" type="body"/>
          </p:nvPr>
        </p:nvSpPr>
        <p:spPr>
          <a:xfrm>
            <a:off x="1087500" y="1076375"/>
            <a:ext cx="10017000" cy="3492000"/>
          </a:xfrm>
          <a:prstGeom prst="rect">
            <a:avLst/>
          </a:prstGeom>
          <a:noFill/>
          <a:ln>
            <a:noFill/>
          </a:ln>
        </p:spPr>
        <p:txBody>
          <a:bodyPr anchorCtr="0" anchor="t" bIns="45700" lIns="91425" spcFirstLastPara="1" rIns="91425" wrap="square" tIns="45700">
            <a:normAutofit/>
          </a:bodyPr>
          <a:lstStyle/>
          <a:p>
            <a:pPr indent="0" lvl="0" marL="0" rtl="0" algn="l">
              <a:lnSpc>
                <a:spcPct val="105000"/>
              </a:lnSpc>
              <a:spcBef>
                <a:spcPts val="0"/>
              </a:spcBef>
              <a:spcAft>
                <a:spcPts val="0"/>
              </a:spcAft>
              <a:buSzPts val="950"/>
              <a:buFont typeface="Noto Sans Symbols"/>
              <a:buNone/>
            </a:pPr>
            <a:r>
              <a:t/>
            </a:r>
            <a:endParaRPr b="1" sz="1000">
              <a:solidFill>
                <a:srgbClr val="800000"/>
              </a:solidFill>
            </a:endParaRPr>
          </a:p>
          <a:p>
            <a:pPr indent="-381000" lvl="0" marL="1371600" rtl="0" algn="l">
              <a:lnSpc>
                <a:spcPct val="105000"/>
              </a:lnSpc>
              <a:spcBef>
                <a:spcPts val="700"/>
              </a:spcBef>
              <a:spcAft>
                <a:spcPts val="0"/>
              </a:spcAft>
              <a:buClr>
                <a:srgbClr val="000000"/>
              </a:buClr>
              <a:buSzPts val="2400"/>
              <a:buChar char="➢"/>
            </a:pPr>
            <a:r>
              <a:rPr lang="en-US" sz="2400">
                <a:solidFill>
                  <a:srgbClr val="000000"/>
                </a:solidFill>
              </a:rPr>
              <a:t>Demonstrate Ability to </a:t>
            </a:r>
            <a:r>
              <a:rPr b="1" lang="en-US" sz="2400">
                <a:solidFill>
                  <a:srgbClr val="000000"/>
                </a:solidFill>
              </a:rPr>
              <a:t>Plan, Develop, </a:t>
            </a:r>
            <a:r>
              <a:rPr lang="en-US" sz="2400">
                <a:solidFill>
                  <a:srgbClr val="000000"/>
                </a:solidFill>
              </a:rPr>
              <a:t>and Give </a:t>
            </a:r>
            <a:r>
              <a:rPr b="1" lang="en-US" sz="2400">
                <a:solidFill>
                  <a:srgbClr val="000000"/>
                </a:solidFill>
              </a:rPr>
              <a:t>Leadership</a:t>
            </a:r>
            <a:endParaRPr sz="3200">
              <a:solidFill>
                <a:srgbClr val="000000"/>
              </a:solidFill>
            </a:endParaRPr>
          </a:p>
          <a:p>
            <a:pPr indent="-381000" lvl="0" marL="1371600" rtl="0" algn="l">
              <a:lnSpc>
                <a:spcPct val="105000"/>
              </a:lnSpc>
              <a:spcBef>
                <a:spcPts val="0"/>
              </a:spcBef>
              <a:spcAft>
                <a:spcPts val="0"/>
              </a:spcAft>
              <a:buClr>
                <a:srgbClr val="000000"/>
              </a:buClr>
              <a:buSzPts val="2400"/>
              <a:buChar char="➢"/>
            </a:pPr>
            <a:r>
              <a:rPr lang="en-US" sz="2400">
                <a:solidFill>
                  <a:srgbClr val="000000"/>
                </a:solidFill>
              </a:rPr>
              <a:t>Use Learned Scouting &amp; Communication Skills</a:t>
            </a:r>
            <a:endParaRPr sz="3200">
              <a:solidFill>
                <a:srgbClr val="000000"/>
              </a:solidFill>
            </a:endParaRPr>
          </a:p>
          <a:p>
            <a:pPr indent="-381000" lvl="0" marL="1371600" rtl="0" algn="l">
              <a:lnSpc>
                <a:spcPct val="105000"/>
              </a:lnSpc>
              <a:spcBef>
                <a:spcPts val="0"/>
              </a:spcBef>
              <a:spcAft>
                <a:spcPts val="0"/>
              </a:spcAft>
              <a:buClr>
                <a:srgbClr val="000000"/>
              </a:buClr>
              <a:buSzPts val="2400"/>
              <a:buChar char="➢"/>
            </a:pPr>
            <a:r>
              <a:rPr b="1" lang="en-US" sz="2400">
                <a:solidFill>
                  <a:srgbClr val="000000"/>
                </a:solidFill>
              </a:rPr>
              <a:t>Positive Experience </a:t>
            </a:r>
            <a:r>
              <a:rPr lang="en-US" sz="2400">
                <a:solidFill>
                  <a:srgbClr val="000000"/>
                </a:solidFill>
              </a:rPr>
              <a:t>in Project Management</a:t>
            </a:r>
            <a:endParaRPr sz="3200">
              <a:solidFill>
                <a:srgbClr val="000000"/>
              </a:solidFill>
            </a:endParaRPr>
          </a:p>
          <a:p>
            <a:pPr indent="0" lvl="0" marL="0" rtl="0" algn="l">
              <a:lnSpc>
                <a:spcPct val="100000"/>
              </a:lnSpc>
              <a:spcBef>
                <a:spcPts val="500"/>
              </a:spcBef>
              <a:spcAft>
                <a:spcPts val="0"/>
              </a:spcAft>
              <a:buSzPts val="1900"/>
              <a:buFont typeface="Noto Sans Symbols"/>
              <a:buNone/>
            </a:pPr>
            <a:r>
              <a:t/>
            </a:r>
            <a:endParaRPr sz="2000">
              <a:solidFill>
                <a:srgbClr val="000000"/>
              </a:solidFill>
            </a:endParaRPr>
          </a:p>
          <a:p>
            <a:pPr indent="0" lvl="0" marL="0" rtl="0" algn="ctr">
              <a:lnSpc>
                <a:spcPct val="120000"/>
              </a:lnSpc>
              <a:spcBef>
                <a:spcPts val="0"/>
              </a:spcBef>
              <a:spcAft>
                <a:spcPts val="0"/>
              </a:spcAft>
              <a:buSzPts val="1900"/>
              <a:buFont typeface="Noto Sans Symbols"/>
              <a:buNone/>
            </a:pPr>
            <a:r>
              <a:rPr lang="en-US" sz="2400">
                <a:solidFill>
                  <a:srgbClr val="000000"/>
                </a:solidFill>
              </a:rPr>
              <a:t>Scouts should find a project that will be valuable to their community </a:t>
            </a:r>
            <a:endParaRPr sz="2400">
              <a:solidFill>
                <a:srgbClr val="000000"/>
              </a:solidFill>
            </a:endParaRPr>
          </a:p>
          <a:p>
            <a:pPr indent="0" lvl="0" marL="0" rtl="0" algn="ctr">
              <a:lnSpc>
                <a:spcPct val="120000"/>
              </a:lnSpc>
              <a:spcBef>
                <a:spcPts val="0"/>
              </a:spcBef>
              <a:spcAft>
                <a:spcPts val="0"/>
              </a:spcAft>
              <a:buSzPts val="1900"/>
              <a:buFont typeface="Noto Sans Symbols"/>
              <a:buNone/>
            </a:pPr>
            <a:r>
              <a:rPr lang="en-US" sz="2400">
                <a:solidFill>
                  <a:srgbClr val="000000"/>
                </a:solidFill>
              </a:rPr>
              <a:t>and be a challenge for them to complete.</a:t>
            </a:r>
            <a:endParaRPr sz="2400">
              <a:solidFill>
                <a:srgbClr val="000000"/>
              </a:solidFill>
            </a:endParaRPr>
          </a:p>
          <a:p>
            <a:pPr indent="0" lvl="0" marL="0" rtl="0" algn="ctr">
              <a:lnSpc>
                <a:spcPct val="120000"/>
              </a:lnSpc>
              <a:spcBef>
                <a:spcPts val="0"/>
              </a:spcBef>
              <a:spcAft>
                <a:spcPts val="0"/>
              </a:spcAft>
              <a:buSzPts val="1900"/>
              <a:buFont typeface="Noto Sans Symbols"/>
              <a:buNone/>
            </a:pPr>
            <a:r>
              <a:t/>
            </a:r>
            <a:endParaRPr sz="2000">
              <a:solidFill>
                <a:srgbClr val="000000"/>
              </a:solidFill>
            </a:endParaRPr>
          </a:p>
          <a:p>
            <a:pPr indent="0" lvl="0" marL="515938" rtl="0" algn="l">
              <a:lnSpc>
                <a:spcPct val="125000"/>
              </a:lnSpc>
              <a:spcBef>
                <a:spcPts val="600"/>
              </a:spcBef>
              <a:spcAft>
                <a:spcPts val="0"/>
              </a:spcAft>
              <a:buSzPts val="1900"/>
              <a:buFont typeface="Noto Sans Symbols"/>
              <a:buNone/>
            </a:pPr>
            <a:r>
              <a:rPr b="1" lang="en-US" sz="2000">
                <a:solidFill>
                  <a:srgbClr val="000000"/>
                </a:solidFill>
              </a:rPr>
              <a:t>Ideas</a:t>
            </a:r>
            <a:r>
              <a:rPr lang="en-US" sz="2000">
                <a:solidFill>
                  <a:srgbClr val="000000"/>
                </a:solidFill>
              </a:rPr>
              <a:t> are found in many places – find something you ar</a:t>
            </a:r>
            <a:r>
              <a:rPr lang="en-US" sz="2000"/>
              <a:t>e </a:t>
            </a:r>
            <a:r>
              <a:rPr i="1" lang="en-US" sz="2000">
                <a:latin typeface="Alfa Slab One"/>
                <a:ea typeface="Alfa Slab One"/>
                <a:cs typeface="Alfa Slab One"/>
                <a:sym typeface="Alfa Slab One"/>
              </a:rPr>
              <a:t>passionate</a:t>
            </a:r>
            <a:r>
              <a:rPr lang="en-US" sz="2000"/>
              <a:t> ab</a:t>
            </a:r>
            <a:r>
              <a:rPr lang="en-US" sz="2000">
                <a:solidFill>
                  <a:srgbClr val="000000"/>
                </a:solidFill>
              </a:rPr>
              <a:t>out!</a:t>
            </a:r>
            <a:endParaRPr sz="2000">
              <a:solidFill>
                <a:srgbClr val="333300"/>
              </a:solidFill>
            </a:endParaRPr>
          </a:p>
        </p:txBody>
      </p:sp>
      <p:pic>
        <p:nvPicPr>
          <p:cNvPr id="155" name="Google Shape;155;p28"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
        <p:nvSpPr>
          <p:cNvPr id="156" name="Google Shape;156;p28"/>
          <p:cNvSpPr txBox="1"/>
          <p:nvPr/>
        </p:nvSpPr>
        <p:spPr>
          <a:xfrm>
            <a:off x="1469700" y="4568375"/>
            <a:ext cx="9634800" cy="1647000"/>
          </a:xfrm>
          <a:prstGeom prst="rect">
            <a:avLst/>
          </a:prstGeom>
          <a:noFill/>
          <a:ln>
            <a:noFill/>
          </a:ln>
        </p:spPr>
        <p:txBody>
          <a:bodyPr anchorCtr="0" anchor="t" bIns="91425" lIns="91425" spcFirstLastPara="1" rIns="91425" wrap="square" tIns="91425">
            <a:spAutoFit/>
          </a:bodyPr>
          <a:lstStyle/>
          <a:p>
            <a:pPr indent="457200" lvl="0" marL="457200" rtl="0" algn="l">
              <a:lnSpc>
                <a:spcPct val="125000"/>
              </a:lnSpc>
              <a:spcBef>
                <a:spcPts val="500"/>
              </a:spcBef>
              <a:spcAft>
                <a:spcPts val="0"/>
              </a:spcAft>
              <a:buClr>
                <a:schemeClr val="dk1"/>
              </a:buClr>
              <a:buSzPts val="1100"/>
              <a:buFont typeface="Arial"/>
              <a:buNone/>
            </a:pPr>
            <a:r>
              <a:rPr lang="en-US" sz="2000">
                <a:solidFill>
                  <a:schemeClr val="dk1"/>
                </a:solidFill>
              </a:rPr>
              <a:t>Scoutmasters				Local Newspaper		DNR </a:t>
            </a:r>
            <a:br>
              <a:rPr lang="en-US" sz="2000">
                <a:solidFill>
                  <a:schemeClr val="dk1"/>
                </a:solidFill>
              </a:rPr>
            </a:br>
            <a:r>
              <a:rPr lang="en-US" sz="2000">
                <a:solidFill>
                  <a:schemeClr val="dk1"/>
                </a:solidFill>
              </a:rPr>
              <a:t>	Faith-Based Orgs			County Parks			School </a:t>
            </a:r>
            <a:br>
              <a:rPr lang="en-US" sz="2000">
                <a:solidFill>
                  <a:schemeClr val="dk1"/>
                </a:solidFill>
              </a:rPr>
            </a:br>
            <a:r>
              <a:rPr lang="en-US" sz="2000">
                <a:solidFill>
                  <a:schemeClr val="dk1"/>
                </a:solidFill>
              </a:rPr>
              <a:t>	Other Eagles				City Hall				Library  </a:t>
            </a:r>
            <a:br>
              <a:rPr lang="en-US" sz="2000">
                <a:solidFill>
                  <a:schemeClr val="dk1"/>
                </a:solidFill>
              </a:rPr>
            </a:br>
            <a:r>
              <a:rPr lang="en-US" sz="2000">
                <a:solidFill>
                  <a:schemeClr val="dk1"/>
                </a:solidFill>
              </a:rPr>
              <a:t>	Chartered Organization		Parks					Internet Search</a:t>
            </a:r>
            <a:endParaRPr sz="2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198900" y="253075"/>
            <a:ext cx="11794200" cy="7572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lang="en-US" sz="4800"/>
              <a:t>Eagle Scout Rank Requirement #5</a:t>
            </a:r>
            <a:endParaRPr sz="4800"/>
          </a:p>
        </p:txBody>
      </p:sp>
      <p:sp>
        <p:nvSpPr>
          <p:cNvPr id="162" name="Google Shape;162;p29"/>
          <p:cNvSpPr txBox="1"/>
          <p:nvPr>
            <p:ph idx="1" type="body"/>
          </p:nvPr>
        </p:nvSpPr>
        <p:spPr>
          <a:xfrm>
            <a:off x="838200" y="1495850"/>
            <a:ext cx="10515600" cy="4351200"/>
          </a:xfrm>
          <a:prstGeom prst="rect">
            <a:avLst/>
          </a:prstGeom>
          <a:noFill/>
          <a:ln>
            <a:noFill/>
          </a:ln>
        </p:spPr>
        <p:txBody>
          <a:bodyPr anchorCtr="0" anchor="t" bIns="45700" lIns="91425" spcFirstLastPara="1" rIns="91425" wrap="square" tIns="45700">
            <a:normAutofit fontScale="85000"/>
          </a:bodyPr>
          <a:lstStyle/>
          <a:p>
            <a:pPr indent="0" lvl="0" marL="76200" rtl="0" algn="l">
              <a:lnSpc>
                <a:spcPct val="150000"/>
              </a:lnSpc>
              <a:spcBef>
                <a:spcPts val="0"/>
              </a:spcBef>
              <a:spcAft>
                <a:spcPts val="0"/>
              </a:spcAft>
              <a:buSzPct val="95000"/>
              <a:buNone/>
            </a:pPr>
            <a:r>
              <a:rPr lang="en-US"/>
              <a:t>“While a Life Scout, plan, develop, and give leadership to others in a service project helpful to any religious institution, any school, or your community. (The project must benefit an organization other than Scouting America.) </a:t>
            </a:r>
            <a:endParaRPr/>
          </a:p>
          <a:p>
            <a:pPr indent="0" lvl="0" marL="76200" rtl="0" algn="l">
              <a:lnSpc>
                <a:spcPct val="150000"/>
              </a:lnSpc>
              <a:spcBef>
                <a:spcPts val="0"/>
              </a:spcBef>
              <a:spcAft>
                <a:spcPts val="0"/>
              </a:spcAft>
              <a:buSzPct val="95000"/>
              <a:buNone/>
            </a:pPr>
            <a:r>
              <a:rPr lang="en-US"/>
              <a:t>A project proposal must be approved by the organization benefiting from the effort, your Scoutmaster and unit committee, and the council or district before you start. You must use the Eagle Scout Service Project Workbook, Scouting America publication No. 512-927, in meeting this requirement.” </a:t>
            </a:r>
            <a:endParaRPr/>
          </a:p>
          <a:p>
            <a:pPr indent="0" lvl="0" marL="76200" rtl="0" algn="r">
              <a:lnSpc>
                <a:spcPct val="85000"/>
              </a:lnSpc>
              <a:spcBef>
                <a:spcPts val="0"/>
              </a:spcBef>
              <a:spcAft>
                <a:spcPts val="0"/>
              </a:spcAft>
              <a:buSzPct val="126667"/>
              <a:buNone/>
            </a:pPr>
            <a:r>
              <a:rPr i="1" lang="en-US" sz="2100"/>
              <a:t>(2024 rank update)</a:t>
            </a:r>
            <a:endParaRPr i="1" sz="2100"/>
          </a:p>
        </p:txBody>
      </p:sp>
      <p:pic>
        <p:nvPicPr>
          <p:cNvPr id="163" name="Google Shape;163;p29" title="logo.png"/>
          <p:cNvPicPr preferRelativeResize="0"/>
          <p:nvPr/>
        </p:nvPicPr>
        <p:blipFill>
          <a:blip r:embed="rId3">
            <a:alphaModFix/>
          </a:blip>
          <a:stretch>
            <a:fillRect/>
          </a:stretch>
        </p:blipFill>
        <p:spPr>
          <a:xfrm>
            <a:off x="627375" y="6195650"/>
            <a:ext cx="2151450" cy="602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